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57" r:id="rId5"/>
    <p:sldId id="260" r:id="rId6"/>
    <p:sldId id="261" r:id="rId7"/>
    <p:sldId id="264" r:id="rId8"/>
    <p:sldId id="265" r:id="rId9"/>
    <p:sldId id="266" r:id="rId10"/>
    <p:sldId id="267" r:id="rId11"/>
    <p:sldId id="259" r:id="rId12"/>
    <p:sldId id="262" r:id="rId13"/>
    <p:sldId id="268"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19-Oct-24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19-Oct-24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19-Oct-24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19-Oct-24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19-Oct-24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19-Oct-24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19-Oct-24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19-Oct-24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19-Oct-24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19-Oct-24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19-Oct-24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19-Oct-24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ou.edu@sou.edu.ge"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10.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500"/>
            <a:ext cx="7772400" cy="1142999"/>
          </a:xfrm>
          <a:solidFill>
            <a:srgbClr val="0070C0"/>
          </a:solidFill>
          <a:effectLst>
            <a:glow rad="139700">
              <a:schemeClr val="accent1">
                <a:satMod val="175000"/>
                <a:alpha val="40000"/>
              </a:schemeClr>
            </a:glow>
          </a:effectLst>
        </p:spPr>
        <p:txBody>
          <a:bodyPr/>
          <a:lstStyle/>
          <a:p>
            <a:endParaRPr lang="en-US" dirty="0"/>
          </a:p>
        </p:txBody>
      </p:sp>
      <p:sp>
        <p:nvSpPr>
          <p:cNvPr id="3" name="Subtitle 2"/>
          <p:cNvSpPr>
            <a:spLocks noGrp="1"/>
          </p:cNvSpPr>
          <p:nvPr>
            <p:ph type="subTitle" idx="1"/>
          </p:nvPr>
        </p:nvSpPr>
        <p:spPr>
          <a:xfrm>
            <a:off x="685800" y="1981200"/>
            <a:ext cx="7772400" cy="4191000"/>
          </a:xfrm>
          <a:solidFill>
            <a:schemeClr val="accent5">
              <a:lumMod val="20000"/>
              <a:lumOff val="80000"/>
            </a:schemeClr>
          </a:solidFill>
          <a:effectLst>
            <a:glow rad="228600">
              <a:schemeClr val="accent1">
                <a:satMod val="175000"/>
                <a:alpha val="40000"/>
              </a:schemeClr>
            </a:glow>
            <a:innerShdw blurRad="114300">
              <a:prstClr val="black"/>
            </a:innerShdw>
          </a:effectLst>
        </p:spPr>
        <p:txBody>
          <a:bodyPr>
            <a:normAutofit fontScale="55000" lnSpcReduction="20000"/>
          </a:bodyPr>
          <a:lstStyle/>
          <a:p>
            <a:endParaRPr lang="en-US" sz="2400" b="1" dirty="0" smtClean="0"/>
          </a:p>
          <a:p>
            <a:endParaRPr lang="ka-GE" sz="2400" b="1" dirty="0" smtClean="0">
              <a:solidFill>
                <a:schemeClr val="tx1"/>
              </a:solidFill>
            </a:endParaRPr>
          </a:p>
          <a:p>
            <a:r>
              <a:rPr lang="ka-GE" sz="3800" b="1" dirty="0" smtClean="0">
                <a:solidFill>
                  <a:schemeClr val="tx1"/>
                </a:solidFill>
              </a:rPr>
              <a:t>სამშვიდობო განათლების ცენტრი</a:t>
            </a:r>
            <a:endParaRPr lang="en-US" sz="3300" b="1" dirty="0" smtClean="0">
              <a:solidFill>
                <a:schemeClr val="tx1"/>
              </a:solidFill>
            </a:endParaRPr>
          </a:p>
          <a:p>
            <a:endParaRPr lang="en-US" sz="3300" b="1" dirty="0">
              <a:solidFill>
                <a:schemeClr val="tx1"/>
              </a:solidFill>
            </a:endParaRPr>
          </a:p>
          <a:p>
            <a:endParaRPr lang="en-US" sz="3300" b="1" dirty="0" smtClean="0">
              <a:solidFill>
                <a:schemeClr val="tx1"/>
              </a:solidFill>
            </a:endParaRPr>
          </a:p>
          <a:p>
            <a:r>
              <a:rPr lang="ka-GE" sz="4400" b="1" dirty="0" smtClean="0">
                <a:solidFill>
                  <a:schemeClr val="tx1"/>
                </a:solidFill>
              </a:rPr>
              <a:t>მშვიდობის </a:t>
            </a:r>
            <a:r>
              <a:rPr lang="ka-GE" sz="4400" b="1" dirty="0">
                <a:solidFill>
                  <a:schemeClr val="tx1"/>
                </a:solidFill>
              </a:rPr>
              <a:t>ქართული პარადიგმა და მშვიდობის მშენებლობა </a:t>
            </a:r>
            <a:r>
              <a:rPr lang="ka-GE" sz="4400" b="1" dirty="0" smtClean="0">
                <a:solidFill>
                  <a:schemeClr val="tx1"/>
                </a:solidFill>
              </a:rPr>
              <a:t>ევროკავშირში</a:t>
            </a:r>
          </a:p>
          <a:p>
            <a:endParaRPr lang="en-US" sz="4400" b="1" dirty="0" smtClean="0">
              <a:solidFill>
                <a:schemeClr val="tx1"/>
              </a:solidFill>
            </a:endParaRPr>
          </a:p>
          <a:p>
            <a:r>
              <a:rPr lang="en-US" sz="7300" b="1" dirty="0" smtClean="0">
                <a:solidFill>
                  <a:schemeClr val="tx1"/>
                </a:solidFill>
              </a:rPr>
              <a:t>E</a:t>
            </a:r>
            <a:r>
              <a:rPr lang="ru-RU" sz="7300" b="1" dirty="0" smtClean="0">
                <a:solidFill>
                  <a:schemeClr val="tx1"/>
                </a:solidFill>
              </a:rPr>
              <a:t> </a:t>
            </a:r>
            <a:r>
              <a:rPr lang="en-US" sz="7300" b="1" dirty="0" smtClean="0">
                <a:solidFill>
                  <a:schemeClr val="tx1"/>
                </a:solidFill>
              </a:rPr>
              <a:t>U P E A C E</a:t>
            </a:r>
            <a:endParaRPr lang="ka-GE" sz="7300" b="1" dirty="0" smtClean="0">
              <a:solidFill>
                <a:schemeClr val="tx1"/>
              </a:solidFill>
            </a:endParaRPr>
          </a:p>
          <a:p>
            <a:pPr algn="r"/>
            <a:endParaRPr lang="ka-GE" sz="5100" b="1" dirty="0" smtClean="0">
              <a:solidFill>
                <a:schemeClr val="tx1"/>
              </a:solidFill>
            </a:endParaRPr>
          </a:p>
          <a:p>
            <a:pPr algn="r"/>
            <a:endParaRPr lang="ka-GE" sz="1900" b="1" dirty="0">
              <a:solidFill>
                <a:schemeClr val="tx1"/>
              </a:solidFill>
            </a:endParaRPr>
          </a:p>
          <a:p>
            <a:pPr algn="r"/>
            <a:endParaRPr lang="ka-GE" sz="1900" b="1" dirty="0" smtClean="0">
              <a:solidFill>
                <a:schemeClr val="tx1"/>
              </a:solidFill>
            </a:endParaRPr>
          </a:p>
          <a:p>
            <a:r>
              <a:rPr lang="en-US" sz="3600" b="1" dirty="0" smtClean="0">
                <a:solidFill>
                  <a:schemeClr val="tx1"/>
                </a:solidFill>
              </a:rPr>
              <a:t>2024 - 2027</a:t>
            </a:r>
            <a:endParaRPr lang="en-US" sz="3600" b="1" dirty="0">
              <a:solidFill>
                <a:schemeClr val="tx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685800"/>
            <a:ext cx="2904140" cy="838200"/>
          </a:xfrm>
          <a:prstGeom prst="rect">
            <a:avLst/>
          </a:prstGeom>
          <a:noFill/>
          <a:ln>
            <a:noFill/>
          </a:ln>
          <a:effectLst>
            <a:glow rad="139700">
              <a:schemeClr val="accent1">
                <a:satMod val="175000"/>
                <a:alpha val="40000"/>
              </a:schemeClr>
            </a:glow>
          </a:effectLst>
        </p:spPr>
      </p:pic>
      <p:pic>
        <p:nvPicPr>
          <p:cNvPr id="5" name="Picture 4" descr="C:\Users\larisa\Desktop\ჟან მონე\images.jfif"/>
          <p:cNvPicPr/>
          <p:nvPr/>
        </p:nvPicPr>
        <p:blipFill>
          <a:blip r:embed="rId3">
            <a:extLst>
              <a:ext uri="{28A0092B-C50C-407E-A947-70E740481C1C}">
                <a14:useLocalDpi xmlns:a14="http://schemas.microsoft.com/office/drawing/2010/main" val="0"/>
              </a:ext>
            </a:extLst>
          </a:blip>
          <a:srcRect/>
          <a:stretch>
            <a:fillRect/>
          </a:stretch>
        </p:blipFill>
        <p:spPr bwMode="auto">
          <a:xfrm>
            <a:off x="3742340" y="679269"/>
            <a:ext cx="2277460" cy="845450"/>
          </a:xfrm>
          <a:prstGeom prst="rect">
            <a:avLst/>
          </a:prstGeom>
          <a:noFill/>
          <a:ln>
            <a:noFill/>
          </a:ln>
          <a:effectLst>
            <a:glow rad="228600">
              <a:schemeClr val="accent1">
                <a:satMod val="175000"/>
                <a:alpha val="40000"/>
              </a:schemeClr>
            </a:glow>
          </a:effectLst>
        </p:spPr>
      </p:pic>
      <p:pic>
        <p:nvPicPr>
          <p:cNvPr id="7" name="Picture 6" descr="ატრიბუტიკა"/>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86600" y="685800"/>
            <a:ext cx="958053" cy="838200"/>
          </a:xfrm>
          <a:prstGeom prst="rect">
            <a:avLst/>
          </a:prstGeom>
          <a:noFill/>
          <a:ln>
            <a:noFill/>
          </a:ln>
        </p:spPr>
      </p:pic>
      <p:pic>
        <p:nvPicPr>
          <p:cNvPr id="9" name="Picture 8" descr="C:\Users\MyComputer\Downloads\978a1509-b062-4426-b608-5295b80baed0.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9800" y="685800"/>
            <a:ext cx="1066800" cy="838200"/>
          </a:xfrm>
          <a:prstGeom prst="rect">
            <a:avLst/>
          </a:prstGeom>
          <a:noFill/>
          <a:ln>
            <a:noFill/>
          </a:ln>
        </p:spPr>
      </p:pic>
    </p:spTree>
    <p:extLst>
      <p:ext uri="{BB962C8B-B14F-4D97-AF65-F5344CB8AC3E}">
        <p14:creationId xmlns:p14="http://schemas.microsoft.com/office/powerpoint/2010/main" val="1813029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a:effectLst>
            <a:glow rad="228600">
              <a:schemeClr val="accent1">
                <a:satMod val="175000"/>
                <a:alpha val="40000"/>
              </a:schemeClr>
            </a:glow>
            <a:innerShdw blurRad="114300">
              <a:prstClr val="black"/>
            </a:innerShdw>
          </a:effectLst>
        </p:spPr>
        <p:txBody>
          <a:bodyPr>
            <a:normAutofit/>
          </a:bodyPr>
          <a:lstStyle/>
          <a:p>
            <a:r>
              <a:rPr lang="ka-GE" sz="3200" b="1" dirty="0"/>
              <a:t>საზაფხულო სკოლა</a:t>
            </a:r>
            <a:endParaRPr lang="en-US" sz="3200" dirty="0"/>
          </a:p>
        </p:txBody>
      </p:sp>
      <p:sp>
        <p:nvSpPr>
          <p:cNvPr id="3" name="Content Placeholder 2"/>
          <p:cNvSpPr>
            <a:spLocks noGrp="1"/>
          </p:cNvSpPr>
          <p:nvPr>
            <p:ph idx="1"/>
          </p:nvPr>
        </p:nvSpPr>
        <p:spPr>
          <a:solidFill>
            <a:schemeClr val="accent5">
              <a:lumMod val="20000"/>
              <a:lumOff val="80000"/>
            </a:schemeClr>
          </a:solidFill>
          <a:effectLst>
            <a:glow rad="228600">
              <a:schemeClr val="accent1">
                <a:satMod val="175000"/>
                <a:alpha val="40000"/>
              </a:schemeClr>
            </a:glow>
            <a:innerShdw blurRad="114300">
              <a:prstClr val="black"/>
            </a:innerShdw>
          </a:effectLst>
        </p:spPr>
        <p:txBody>
          <a:bodyPr>
            <a:normAutofit/>
          </a:bodyPr>
          <a:lstStyle/>
          <a:p>
            <a:pPr marL="0" indent="0" algn="ctr">
              <a:buNone/>
            </a:pPr>
            <a:endParaRPr lang="ka-GE" sz="1800" b="1" dirty="0" smtClean="0"/>
          </a:p>
          <a:p>
            <a:pPr>
              <a:buFont typeface="Wingdings" pitchFamily="2" charset="2"/>
              <a:buChar char="Ø"/>
            </a:pPr>
            <a:r>
              <a:rPr lang="ka-GE" sz="1800" b="1" dirty="0" smtClean="0"/>
              <a:t>საგარეო პოლიტიკის კონკურენტული უსაფრთხოება: ევროკავშირისა და რუსეთის კონტრასტული სახეები საქართველოში </a:t>
            </a:r>
            <a:r>
              <a:rPr lang="en-US" sz="1800" b="1" dirty="0"/>
              <a:t>(1992-2012)</a:t>
            </a:r>
            <a:endParaRPr lang="ka-GE" sz="1800" b="1" dirty="0" smtClean="0"/>
          </a:p>
          <a:p>
            <a:pPr marL="0" indent="0">
              <a:buNone/>
            </a:pPr>
            <a:r>
              <a:rPr lang="ka-GE" sz="1800" b="1" dirty="0" smtClean="0"/>
              <a:t>     </a:t>
            </a:r>
            <a:r>
              <a:rPr lang="ka-GE" sz="1800" b="1" dirty="0" smtClean="0">
                <a:solidFill>
                  <a:srgbClr val="0070C0"/>
                </a:solidFill>
              </a:rPr>
              <a:t>/დ. მაცაბერიძე, ასოც. პროფესორი, თსუ/</a:t>
            </a:r>
          </a:p>
          <a:p>
            <a:pPr marL="0" indent="0">
              <a:buNone/>
            </a:pPr>
            <a:endParaRPr lang="ka-GE" sz="1800" b="1" dirty="0" smtClean="0">
              <a:solidFill>
                <a:srgbClr val="0070C0"/>
              </a:solidFill>
            </a:endParaRPr>
          </a:p>
          <a:p>
            <a:pPr>
              <a:buFont typeface="Wingdings" pitchFamily="2" charset="2"/>
              <a:buChar char="Ø"/>
            </a:pPr>
            <a:r>
              <a:rPr lang="ka-GE" sz="1800" b="1" dirty="0" smtClean="0"/>
              <a:t>ახალი აბრეშუმის გზა, როგორც მშვიდობის ახალი პარადიგმა</a:t>
            </a:r>
          </a:p>
          <a:p>
            <a:pPr marL="0" indent="0">
              <a:buNone/>
            </a:pPr>
            <a:r>
              <a:rPr lang="ka-GE" sz="1800" b="1" dirty="0" smtClean="0">
                <a:solidFill>
                  <a:srgbClr val="0070C0"/>
                </a:solidFill>
              </a:rPr>
              <a:t>      /კ. ვეკუა, ასისტენტ-პროფესორი, ალტე უნივერსიტეტი/</a:t>
            </a:r>
          </a:p>
          <a:p>
            <a:pPr marL="0" indent="0">
              <a:buNone/>
            </a:pPr>
            <a:endParaRPr lang="ka-GE" sz="1800" b="1" dirty="0" smtClean="0">
              <a:solidFill>
                <a:srgbClr val="0070C0"/>
              </a:solidFill>
            </a:endParaRPr>
          </a:p>
          <a:p>
            <a:pPr>
              <a:buFont typeface="Wingdings" pitchFamily="2" charset="2"/>
              <a:buChar char="Ø"/>
            </a:pPr>
            <a:r>
              <a:rPr lang="ka-GE" sz="1800" b="1" dirty="0" smtClean="0"/>
              <a:t>საქართველო დამოუკიდებლობის გზაზე: უსაფრთხოება და კონფლიქტების გადაჭრა საქართველოში</a:t>
            </a:r>
          </a:p>
          <a:p>
            <a:pPr marL="0" indent="0">
              <a:buNone/>
            </a:pPr>
            <a:r>
              <a:rPr lang="ka-GE" sz="1800" b="1" dirty="0" smtClean="0">
                <a:solidFill>
                  <a:srgbClr val="0070C0"/>
                </a:solidFill>
              </a:rPr>
              <a:t>      /ლ.კასრაძე, ფლეტჩერის სამართლისა და დიპლომატიის სკოლა (აშშ)/</a:t>
            </a:r>
            <a:endParaRPr lang="en-US" sz="1800" b="1" dirty="0">
              <a:solidFill>
                <a:srgbClr val="0070C0"/>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5120323"/>
            <a:ext cx="10668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7123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a:effectLst>
            <a:glow rad="228600">
              <a:schemeClr val="accent1">
                <a:satMod val="175000"/>
                <a:alpha val="40000"/>
              </a:schemeClr>
            </a:glow>
            <a:innerShdw blurRad="114300">
              <a:prstClr val="black"/>
            </a:innerShdw>
          </a:effectLst>
        </p:spPr>
        <p:txBody>
          <a:bodyPr>
            <a:normAutofit/>
          </a:bodyPr>
          <a:lstStyle/>
          <a:p>
            <a:r>
              <a:rPr lang="ka-GE" sz="3200" b="1" dirty="0" smtClean="0"/>
              <a:t>სამი</a:t>
            </a:r>
            <a:r>
              <a:rPr lang="ka-GE" sz="3200" b="1" dirty="0" smtClean="0"/>
              <a:t>ზნე </a:t>
            </a:r>
            <a:r>
              <a:rPr lang="ka-GE" sz="3200" b="1" dirty="0"/>
              <a:t>ჯგუფები</a:t>
            </a:r>
            <a:endParaRPr lang="en-US" sz="3200" dirty="0"/>
          </a:p>
        </p:txBody>
      </p:sp>
      <p:sp>
        <p:nvSpPr>
          <p:cNvPr id="3" name="Content Placeholder 2"/>
          <p:cNvSpPr>
            <a:spLocks noGrp="1"/>
          </p:cNvSpPr>
          <p:nvPr>
            <p:ph idx="1"/>
          </p:nvPr>
        </p:nvSpPr>
        <p:spPr>
          <a:solidFill>
            <a:schemeClr val="accent5">
              <a:lumMod val="20000"/>
              <a:lumOff val="80000"/>
            </a:schemeClr>
          </a:solidFill>
          <a:effectLst>
            <a:glow rad="228600">
              <a:schemeClr val="accent1">
                <a:satMod val="175000"/>
                <a:alpha val="40000"/>
              </a:schemeClr>
            </a:glow>
            <a:innerShdw blurRad="114300">
              <a:prstClr val="black"/>
            </a:innerShdw>
          </a:effectLst>
        </p:spPr>
        <p:txBody>
          <a:bodyPr>
            <a:normAutofit/>
          </a:bodyPr>
          <a:lstStyle/>
          <a:p>
            <a:pPr marL="0" indent="0">
              <a:lnSpc>
                <a:spcPct val="150000"/>
              </a:lnSpc>
              <a:buNone/>
            </a:pPr>
            <a:endParaRPr lang="en-US" sz="1900" b="1" dirty="0" smtClean="0"/>
          </a:p>
          <a:p>
            <a:pPr>
              <a:lnSpc>
                <a:spcPct val="150000"/>
              </a:lnSpc>
              <a:buFont typeface="Wingdings" pitchFamily="2" charset="2"/>
              <a:buChar char="Ø"/>
            </a:pPr>
            <a:r>
              <a:rPr lang="ka-GE" sz="2400" b="1" dirty="0" smtClean="0"/>
              <a:t>საბაკალავრო პროგრამის სტუდენტები</a:t>
            </a:r>
            <a:endParaRPr lang="ka-GE" sz="2400" dirty="0" smtClean="0"/>
          </a:p>
          <a:p>
            <a:pPr>
              <a:lnSpc>
                <a:spcPct val="150000"/>
              </a:lnSpc>
              <a:buFont typeface="Wingdings" pitchFamily="2" charset="2"/>
              <a:buChar char="Ø"/>
            </a:pPr>
            <a:r>
              <a:rPr lang="ka-GE" sz="2400" b="1" dirty="0" smtClean="0"/>
              <a:t>სამაგისტრო </a:t>
            </a:r>
            <a:r>
              <a:rPr lang="ka-GE" sz="2400" b="1" dirty="0"/>
              <a:t>პროგრამის </a:t>
            </a:r>
            <a:r>
              <a:rPr lang="ka-GE" sz="2400" b="1" dirty="0" smtClean="0"/>
              <a:t>სტუდენტები </a:t>
            </a:r>
            <a:endParaRPr lang="ka-GE" sz="2400" dirty="0"/>
          </a:p>
          <a:p>
            <a:pPr>
              <a:lnSpc>
                <a:spcPct val="150000"/>
              </a:lnSpc>
              <a:buFont typeface="Wingdings" pitchFamily="2" charset="2"/>
              <a:buChar char="Ø"/>
            </a:pPr>
            <a:r>
              <a:rPr lang="ka-GE" sz="2400" b="1" dirty="0"/>
              <a:t>სადოქტორო პროგრამის </a:t>
            </a:r>
            <a:r>
              <a:rPr lang="ka-GE" sz="2400" b="1" dirty="0" smtClean="0"/>
              <a:t>სტუდენტები </a:t>
            </a:r>
          </a:p>
          <a:p>
            <a:pPr>
              <a:lnSpc>
                <a:spcPct val="150000"/>
              </a:lnSpc>
              <a:buFont typeface="Wingdings" pitchFamily="2" charset="2"/>
              <a:buChar char="Ø"/>
            </a:pPr>
            <a:r>
              <a:rPr lang="ka-GE" sz="2400" b="1" dirty="0" smtClean="0"/>
              <a:t>აკადემიური </a:t>
            </a:r>
            <a:r>
              <a:rPr lang="ka-GE" sz="2400" b="1" dirty="0"/>
              <a:t>პერსონალი, </a:t>
            </a:r>
            <a:r>
              <a:rPr lang="ka-GE" sz="2400" b="1" dirty="0" smtClean="0"/>
              <a:t>მეცნიერ-მკვლევარები</a:t>
            </a:r>
          </a:p>
          <a:p>
            <a:pPr>
              <a:lnSpc>
                <a:spcPct val="150000"/>
              </a:lnSpc>
              <a:buFont typeface="Wingdings" pitchFamily="2" charset="2"/>
              <a:buChar char="Ø"/>
            </a:pPr>
            <a:r>
              <a:rPr lang="ka-GE" sz="2400" b="1" dirty="0" smtClean="0"/>
              <a:t>სტეიკჰოლდერები</a:t>
            </a:r>
            <a:endParaRPr lang="en-US" sz="2400" dirty="0"/>
          </a:p>
        </p:txBody>
      </p:sp>
    </p:spTree>
    <p:extLst>
      <p:ext uri="{BB962C8B-B14F-4D97-AF65-F5344CB8AC3E}">
        <p14:creationId xmlns:p14="http://schemas.microsoft.com/office/powerpoint/2010/main" val="3589589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251" y="304800"/>
            <a:ext cx="8229600" cy="1143000"/>
          </a:xfrm>
          <a:solidFill>
            <a:srgbClr val="0070C0"/>
          </a:solidFill>
          <a:effectLst>
            <a:glow rad="228600">
              <a:schemeClr val="accent1">
                <a:satMod val="175000"/>
                <a:alpha val="40000"/>
              </a:schemeClr>
            </a:glow>
            <a:innerShdw blurRad="114300">
              <a:prstClr val="black"/>
            </a:innerShdw>
          </a:effectLst>
        </p:spPr>
        <p:txBody>
          <a:bodyPr>
            <a:normAutofit/>
          </a:bodyPr>
          <a:lstStyle/>
          <a:p>
            <a:r>
              <a:rPr lang="ka-GE" sz="2800" b="1" dirty="0"/>
              <a:t>მოდულის </a:t>
            </a:r>
            <a:r>
              <a:rPr lang="ka-GE" sz="2800" b="1" dirty="0" smtClean="0"/>
              <a:t> სხვა </a:t>
            </a:r>
            <a:r>
              <a:rPr lang="ka-GE" sz="2800" b="1" dirty="0"/>
              <a:t>აქტივობები</a:t>
            </a:r>
            <a:endParaRPr lang="en-US" sz="2800" dirty="0"/>
          </a:p>
        </p:txBody>
      </p:sp>
      <p:sp>
        <p:nvSpPr>
          <p:cNvPr id="3" name="Content Placeholder 2"/>
          <p:cNvSpPr>
            <a:spLocks noGrp="1"/>
          </p:cNvSpPr>
          <p:nvPr>
            <p:ph idx="1"/>
          </p:nvPr>
        </p:nvSpPr>
        <p:spPr>
          <a:solidFill>
            <a:schemeClr val="accent5">
              <a:lumMod val="20000"/>
              <a:lumOff val="80000"/>
            </a:schemeClr>
          </a:solidFill>
          <a:effectLst>
            <a:glow rad="228600">
              <a:schemeClr val="accent1">
                <a:satMod val="175000"/>
                <a:alpha val="40000"/>
              </a:schemeClr>
            </a:glow>
            <a:innerShdw blurRad="114300">
              <a:prstClr val="black"/>
            </a:innerShdw>
          </a:effectLst>
        </p:spPr>
        <p:txBody>
          <a:bodyPr/>
          <a:lstStyle/>
          <a:p>
            <a:pPr marL="0" indent="0">
              <a:buNone/>
            </a:pPr>
            <a:endParaRPr lang="ka-GE" sz="1800" dirty="0" smtClean="0"/>
          </a:p>
          <a:p>
            <a:pPr marL="0" indent="0">
              <a:buNone/>
            </a:pPr>
            <a:endParaRPr lang="ka-GE" sz="1800" dirty="0" smtClean="0"/>
          </a:p>
          <a:p>
            <a:pPr>
              <a:buFont typeface="Wingdings" panose="05000000000000000000" pitchFamily="2" charset="2"/>
              <a:buChar char="Ø"/>
            </a:pPr>
            <a:r>
              <a:rPr lang="ka-GE" sz="2400" b="1" dirty="0" smtClean="0"/>
              <a:t>შედეგების </a:t>
            </a:r>
            <a:r>
              <a:rPr lang="ka-GE" sz="2400" b="1" dirty="0"/>
              <a:t>დისემინაცია </a:t>
            </a:r>
            <a:endParaRPr lang="ka-GE" sz="2400" b="1" dirty="0" smtClean="0"/>
          </a:p>
          <a:p>
            <a:pPr marL="0" indent="0" algn="ctr">
              <a:buNone/>
            </a:pPr>
            <a:endParaRPr lang="ka-GE" sz="2400" b="1" dirty="0" smtClean="0"/>
          </a:p>
          <a:p>
            <a:pPr algn="just">
              <a:buFont typeface="Wingdings" panose="05000000000000000000" pitchFamily="2" charset="2"/>
              <a:buChar char="Ø"/>
            </a:pPr>
            <a:r>
              <a:rPr lang="ka-GE" sz="2400" b="1" dirty="0" smtClean="0"/>
              <a:t>დარგის აღიარებულ ლიდერებთან შეხვედრა</a:t>
            </a:r>
          </a:p>
          <a:p>
            <a:pPr marL="0" indent="0" algn="just">
              <a:buNone/>
            </a:pPr>
            <a:endParaRPr lang="ka-GE" sz="2400" b="1" dirty="0" smtClean="0"/>
          </a:p>
          <a:p>
            <a:pPr algn="just">
              <a:buFont typeface="Wingdings" panose="05000000000000000000" pitchFamily="2" charset="2"/>
              <a:buChar char="Ø"/>
            </a:pPr>
            <a:r>
              <a:rPr lang="ka-GE" sz="2400" b="1" dirty="0" smtClean="0"/>
              <a:t>ომის ვეტერანებთან შეხვედრა</a:t>
            </a:r>
          </a:p>
          <a:p>
            <a:pPr marL="0" indent="0" algn="just">
              <a:buNone/>
            </a:pPr>
            <a:endParaRPr lang="ka-GE" sz="2400" b="1" dirty="0" smtClean="0"/>
          </a:p>
          <a:p>
            <a:pPr algn="just">
              <a:buFont typeface="Wingdings" panose="05000000000000000000" pitchFamily="2" charset="2"/>
              <a:buChar char="Ø"/>
            </a:pPr>
            <a:r>
              <a:rPr lang="ka-GE" sz="2400" b="1" dirty="0" smtClean="0"/>
              <a:t>სხვა</a:t>
            </a:r>
          </a:p>
          <a:p>
            <a:pPr marL="0" indent="0" algn="just">
              <a:buNone/>
            </a:pPr>
            <a:endParaRPr lang="en-US" sz="2400" dirty="0"/>
          </a:p>
          <a:p>
            <a:pPr marL="0" lvl="0" indent="0" algn="just">
              <a:buNone/>
            </a:pPr>
            <a:endParaRPr lang="ka-GE" sz="2400" dirty="0" smtClean="0"/>
          </a:p>
        </p:txBody>
      </p:sp>
    </p:spTree>
    <p:extLst>
      <p:ext uri="{BB962C8B-B14F-4D97-AF65-F5344CB8AC3E}">
        <p14:creationId xmlns:p14="http://schemas.microsoft.com/office/powerpoint/2010/main" val="3095356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04800"/>
            <a:ext cx="8229600" cy="1143000"/>
          </a:xfrm>
          <a:ln>
            <a:solidFill>
              <a:schemeClr val="accent1"/>
            </a:solidFill>
          </a:ln>
          <a:effectLst>
            <a:glow rad="139700">
              <a:schemeClr val="accent1">
                <a:satMod val="175000"/>
                <a:alpha val="40000"/>
              </a:schemeClr>
            </a:glow>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solidFill>
                  <a:schemeClr val="tx1"/>
                </a:solidFill>
              </a:rPr>
              <a:t>E U P E A C E</a:t>
            </a:r>
            <a:endParaRPr lang="en-US" dirty="0">
              <a:solidFill>
                <a:schemeClr val="tx1"/>
              </a:solidFill>
            </a:endParaRPr>
          </a:p>
        </p:txBody>
      </p:sp>
      <p:pic>
        <p:nvPicPr>
          <p:cNvPr id="2050" name="Picture 2" descr="https://api.mtavari.tv/files/styles/news_thumb_lg/public/photos/2024/05/sokhumis-universiteti.jpg?itok=lA9VT-nz"/>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1" y="1600200"/>
            <a:ext cx="8229600" cy="4419600"/>
          </a:xfrm>
          <a:prstGeom prst="rect">
            <a:avLst/>
          </a:prstGeom>
          <a:noFill/>
          <a:effectLst>
            <a:glow rad="1397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868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a:effectLst>
            <a:glow rad="228600">
              <a:schemeClr val="accent1">
                <a:satMod val="175000"/>
                <a:alpha val="40000"/>
              </a:schemeClr>
            </a:glow>
          </a:effectLst>
        </p:spPr>
        <p:txBody>
          <a:bodyPr>
            <a:normAutofit/>
          </a:bodyPr>
          <a:lstStyle/>
          <a:p>
            <a:endParaRPr lang="en-US" dirty="0"/>
          </a:p>
        </p:txBody>
      </p:sp>
      <p:sp>
        <p:nvSpPr>
          <p:cNvPr id="3" name="Content Placeholder 2"/>
          <p:cNvSpPr>
            <a:spLocks noGrp="1"/>
          </p:cNvSpPr>
          <p:nvPr>
            <p:ph idx="1"/>
          </p:nvPr>
        </p:nvSpPr>
        <p:spPr>
          <a:solidFill>
            <a:srgbClr val="0070C0"/>
          </a:solidFill>
          <a:effectLst>
            <a:glow rad="228600">
              <a:schemeClr val="accent1">
                <a:satMod val="175000"/>
                <a:alpha val="40000"/>
              </a:schemeClr>
            </a:glow>
            <a:innerShdw blurRad="114300">
              <a:prstClr val="black"/>
            </a:innerShdw>
          </a:effectLst>
        </p:spPr>
        <p:txBody>
          <a:bodyPr>
            <a:normAutofit fontScale="55000" lnSpcReduction="20000"/>
          </a:bodyPr>
          <a:lstStyle/>
          <a:p>
            <a:pPr marL="0" indent="0" algn="ctr">
              <a:buNone/>
            </a:pPr>
            <a:endParaRPr lang="ka-GE" altLang="en-US" sz="2800" b="1" dirty="0" smtClean="0">
              <a:solidFill>
                <a:srgbClr val="10253F"/>
              </a:solidFill>
              <a:latin typeface="Sylfaen" panose="010A0502050306030303" pitchFamily="18" charset="0"/>
            </a:endParaRPr>
          </a:p>
          <a:p>
            <a:pPr marL="0" indent="0" algn="ctr">
              <a:buNone/>
            </a:pPr>
            <a:endParaRPr lang="en-US" altLang="en-US" sz="2800" b="1" dirty="0" smtClean="0">
              <a:solidFill>
                <a:srgbClr val="10253F"/>
              </a:solidFill>
              <a:latin typeface="Sylfaen" panose="010A0502050306030303" pitchFamily="18" charset="0"/>
            </a:endParaRPr>
          </a:p>
          <a:p>
            <a:pPr marL="0" indent="0" algn="ctr">
              <a:buNone/>
            </a:pPr>
            <a:endParaRPr lang="ka-GE" altLang="en-US" sz="2800" b="1" dirty="0" smtClean="0">
              <a:latin typeface="Sylfaen" panose="010A0502050306030303" pitchFamily="18" charset="0"/>
            </a:endParaRPr>
          </a:p>
          <a:p>
            <a:pPr marL="0" indent="0" algn="ctr">
              <a:buNone/>
            </a:pPr>
            <a:r>
              <a:rPr lang="en-US" sz="9000" b="1" dirty="0" smtClean="0"/>
              <a:t>E</a:t>
            </a:r>
            <a:r>
              <a:rPr lang="ru-RU" sz="9000" b="1" dirty="0" smtClean="0"/>
              <a:t> </a:t>
            </a:r>
            <a:r>
              <a:rPr lang="en-US" sz="9000" b="1" dirty="0"/>
              <a:t>U P E A C E</a:t>
            </a:r>
            <a:endParaRPr lang="ka-GE" sz="9000" b="1" dirty="0"/>
          </a:p>
          <a:p>
            <a:pPr marL="0" indent="0" algn="ctr">
              <a:buNone/>
            </a:pPr>
            <a:endParaRPr lang="ka-GE" sz="2400" dirty="0"/>
          </a:p>
          <a:p>
            <a:pPr marL="0" indent="0" algn="ctr">
              <a:buNone/>
            </a:pPr>
            <a:endParaRPr lang="ka-GE" altLang="en-US" sz="3300" b="1" dirty="0" smtClean="0">
              <a:latin typeface="Sylfaen" panose="010A0502050306030303" pitchFamily="18" charset="0"/>
            </a:endParaRPr>
          </a:p>
          <a:p>
            <a:pPr marL="0" indent="0" algn="ctr">
              <a:buNone/>
            </a:pPr>
            <a:r>
              <a:rPr lang="ka-GE" altLang="en-US" sz="3300" b="1" dirty="0" smtClean="0">
                <a:latin typeface="Sylfaen" panose="010A0502050306030303" pitchFamily="18" charset="0"/>
              </a:rPr>
              <a:t>გმადლობთ </a:t>
            </a:r>
            <a:r>
              <a:rPr lang="ka-GE" altLang="en-US" sz="3300" b="1" dirty="0">
                <a:latin typeface="Sylfaen" panose="010A0502050306030303" pitchFamily="18" charset="0"/>
              </a:rPr>
              <a:t>ყურადღებისათვის! </a:t>
            </a:r>
          </a:p>
          <a:p>
            <a:pPr marL="0" indent="0" algn="ctr">
              <a:buNone/>
            </a:pPr>
            <a:endParaRPr lang="ka-GE" sz="2400" dirty="0" smtClean="0"/>
          </a:p>
          <a:p>
            <a:pPr marL="0" indent="0" algn="ctr">
              <a:buNone/>
            </a:pPr>
            <a:endParaRPr lang="ka-GE" altLang="en-US" sz="2400" b="1" dirty="0">
              <a:latin typeface="Sylfaen" panose="010A0502050306030303" pitchFamily="18" charset="0"/>
            </a:endParaRPr>
          </a:p>
          <a:p>
            <a:pPr marL="0" indent="0" algn="ctr">
              <a:buNone/>
            </a:pPr>
            <a:endParaRPr lang="ka-GE" altLang="en-US" sz="2400" b="1" dirty="0">
              <a:latin typeface="Sylfaen" panose="010A0502050306030303" pitchFamily="18" charset="0"/>
            </a:endParaRPr>
          </a:p>
          <a:p>
            <a:pPr marL="0" indent="0" algn="ctr">
              <a:buNone/>
            </a:pPr>
            <a:r>
              <a:rPr lang="ka-GE" altLang="en-US" sz="2200" b="1" dirty="0" smtClean="0">
                <a:latin typeface="Sylfaen" panose="010A0502050306030303" pitchFamily="18" charset="0"/>
              </a:rPr>
              <a:t>                                                                </a:t>
            </a:r>
            <a:endParaRPr lang="ka-GE" sz="2800" b="1" dirty="0" smtClean="0">
              <a:solidFill>
                <a:srgbClr val="10253F"/>
              </a:solidFill>
              <a:latin typeface="Sylfaen" panose="010A0502050306030303" pitchFamily="18" charset="0"/>
            </a:endParaRPr>
          </a:p>
          <a:p>
            <a:pPr marL="0" indent="0" algn="ctr">
              <a:buNone/>
            </a:pPr>
            <a:r>
              <a:rPr lang="en-US" sz="5100" b="1" dirty="0" smtClean="0">
                <a:solidFill>
                  <a:srgbClr val="10253F"/>
                </a:solidFill>
                <a:latin typeface="Sylfaen" panose="010A0502050306030303" pitchFamily="18" charset="0"/>
                <a:hlinkClick r:id="rId2"/>
              </a:rPr>
              <a:t>www.sou.edu.ge</a:t>
            </a:r>
            <a:endParaRPr lang="en-US" sz="5100" b="1" dirty="0" smtClean="0">
              <a:solidFill>
                <a:srgbClr val="10253F"/>
              </a:solidFill>
              <a:latin typeface="Sylfaen" panose="010A0502050306030303" pitchFamily="18" charset="0"/>
            </a:endParaRPr>
          </a:p>
          <a:p>
            <a:pPr marL="0" indent="0" algn="ctr">
              <a:buNone/>
            </a:pPr>
            <a:endParaRPr lang="en-US" sz="5000" b="1" dirty="0" smtClean="0">
              <a:solidFill>
                <a:srgbClr val="10253F"/>
              </a:solidFill>
              <a:latin typeface="Sylfaen" panose="010A0502050306030303" pitchFamily="18" charset="0"/>
            </a:endParaRPr>
          </a:p>
          <a:p>
            <a:pPr marL="0" indent="0" algn="ctr">
              <a:buNone/>
            </a:pPr>
            <a:r>
              <a:rPr lang="en-US" sz="5000" b="1" dirty="0" smtClean="0">
                <a:solidFill>
                  <a:srgbClr val="10253F"/>
                </a:solidFill>
                <a:latin typeface="Sylfaen" panose="010A0502050306030303" pitchFamily="18" charset="0"/>
              </a:rPr>
              <a:t>2024</a:t>
            </a:r>
            <a:r>
              <a:rPr lang="ka-GE" sz="5000" b="1" dirty="0" smtClean="0">
                <a:solidFill>
                  <a:srgbClr val="10253F"/>
                </a:solidFill>
                <a:latin typeface="Sylfaen" panose="010A0502050306030303" pitchFamily="18" charset="0"/>
              </a:rPr>
              <a:t> - 2027</a:t>
            </a:r>
            <a:endParaRPr lang="en-US" sz="5000"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381000"/>
            <a:ext cx="2904140" cy="838200"/>
          </a:xfrm>
          <a:prstGeom prst="rect">
            <a:avLst/>
          </a:prstGeom>
          <a:noFill/>
          <a:ln>
            <a:noFill/>
          </a:ln>
        </p:spPr>
      </p:pic>
      <p:pic>
        <p:nvPicPr>
          <p:cNvPr id="6" name="Picture 5" descr="C:\Users\larisa\Desktop\ჟან მონე\images.jfif"/>
          <p:cNvPicPr/>
          <p:nvPr/>
        </p:nvPicPr>
        <p:blipFill>
          <a:blip r:embed="rId4">
            <a:extLst>
              <a:ext uri="{28A0092B-C50C-407E-A947-70E740481C1C}">
                <a14:useLocalDpi xmlns:a14="http://schemas.microsoft.com/office/drawing/2010/main" val="0"/>
              </a:ext>
            </a:extLst>
          </a:blip>
          <a:srcRect/>
          <a:stretch>
            <a:fillRect/>
          </a:stretch>
        </p:blipFill>
        <p:spPr bwMode="auto">
          <a:xfrm>
            <a:off x="3589940" y="381000"/>
            <a:ext cx="2363897" cy="838200"/>
          </a:xfrm>
          <a:prstGeom prst="rect">
            <a:avLst/>
          </a:prstGeom>
          <a:noFill/>
          <a:ln>
            <a:noFill/>
          </a:ln>
          <a:effectLst>
            <a:innerShdw blurRad="114300">
              <a:prstClr val="black"/>
            </a:innerShdw>
          </a:effectLst>
        </p:spPr>
      </p:pic>
      <p:pic>
        <p:nvPicPr>
          <p:cNvPr id="7" name="Picture 6" descr="ატრიბუტიკა"/>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46431" y="393940"/>
            <a:ext cx="1083169" cy="831730"/>
          </a:xfrm>
          <a:prstGeom prst="rect">
            <a:avLst/>
          </a:prstGeom>
          <a:noFill/>
          <a:ln>
            <a:noFill/>
          </a:ln>
        </p:spPr>
      </p:pic>
      <p:pic>
        <p:nvPicPr>
          <p:cNvPr id="9" name="Picture 8" descr="C:\Users\MyComputer\Downloads\978a1509-b062-4426-b608-5295b80baed0.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53837" y="393940"/>
            <a:ext cx="1208963" cy="838200"/>
          </a:xfrm>
          <a:prstGeom prst="rect">
            <a:avLst/>
          </a:prstGeom>
          <a:noFill/>
          <a:ln>
            <a:noFill/>
          </a:ln>
        </p:spPr>
      </p:pic>
    </p:spTree>
    <p:extLst>
      <p:ext uri="{BB962C8B-B14F-4D97-AF65-F5344CB8AC3E}">
        <p14:creationId xmlns:p14="http://schemas.microsoft.com/office/powerpoint/2010/main" val="3778956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a:effectLst>
            <a:glow rad="228600">
              <a:schemeClr val="accent1">
                <a:satMod val="175000"/>
                <a:alpha val="40000"/>
              </a:schemeClr>
            </a:glow>
            <a:innerShdw blurRad="114300">
              <a:prstClr val="black"/>
            </a:innerShdw>
          </a:effectLst>
        </p:spPr>
        <p:txBody>
          <a:bodyPr>
            <a:normAutofit/>
          </a:bodyPr>
          <a:lstStyle/>
          <a:p>
            <a:r>
              <a:rPr lang="en-US" sz="3200" dirty="0" smtClean="0"/>
              <a:t> </a:t>
            </a:r>
            <a:r>
              <a:rPr lang="ka-GE" sz="3200" b="1" dirty="0" smtClean="0"/>
              <a:t>სოხუმის სახელმწიფო უნივერსიტეტი</a:t>
            </a:r>
            <a:r>
              <a:rPr lang="en-US" sz="2800" b="1" dirty="0"/>
              <a:t/>
            </a:r>
            <a:br>
              <a:rPr lang="en-US" sz="2800" b="1" dirty="0"/>
            </a:br>
            <a:r>
              <a:rPr lang="en-US" sz="2800" b="1" dirty="0" smtClean="0"/>
              <a:t>მ ი ს ი ა</a:t>
            </a:r>
            <a:endParaRPr lang="en-US" sz="2800" b="1" dirty="0"/>
          </a:p>
        </p:txBody>
      </p:sp>
      <p:sp>
        <p:nvSpPr>
          <p:cNvPr id="3" name="Content Placeholder 2"/>
          <p:cNvSpPr>
            <a:spLocks noGrp="1"/>
          </p:cNvSpPr>
          <p:nvPr>
            <p:ph idx="1"/>
          </p:nvPr>
        </p:nvSpPr>
        <p:spPr>
          <a:solidFill>
            <a:schemeClr val="accent5">
              <a:lumMod val="20000"/>
              <a:lumOff val="80000"/>
            </a:schemeClr>
          </a:solidFill>
          <a:effectLst>
            <a:glow rad="228600">
              <a:schemeClr val="accent1">
                <a:satMod val="175000"/>
                <a:alpha val="40000"/>
              </a:schemeClr>
            </a:glow>
            <a:innerShdw blurRad="114300">
              <a:prstClr val="black"/>
            </a:innerShdw>
          </a:effectLst>
        </p:spPr>
        <p:txBody>
          <a:bodyPr>
            <a:normAutofit lnSpcReduction="10000"/>
          </a:bodyPr>
          <a:lstStyle/>
          <a:p>
            <a:endParaRPr lang="en-US" dirty="0"/>
          </a:p>
          <a:p>
            <a:pPr marL="0" indent="0" algn="just">
              <a:buNone/>
            </a:pPr>
            <a:r>
              <a:rPr lang="ka-GE" i="1" dirty="0" smtClean="0"/>
              <a:t>...</a:t>
            </a:r>
            <a:r>
              <a:rPr lang="ka-GE" sz="2200" i="1" dirty="0" smtClean="0"/>
              <a:t>გააჩნია განსაკუთრებული... ფუნქცია - ქართველ </a:t>
            </a:r>
            <a:r>
              <a:rPr lang="ka-GE" sz="2200" i="1" dirty="0"/>
              <a:t>და აფხაზ ხალხებს შორის უკანასკნელ ათწლეულებში გაჩენილი მენტალური გაუცხოების აღმოფხვრისა და აფხაზეთში ქართულ-აფხაზური ისტორიული თანაცხოვრების აღდგენის პროცესის ხელის შეწყობა. ეს განსაკუთრებული მისია, რომელიც უპირატესობასთან ერთად, საგანგებო და ისტორიული პასუხისმგებლობაცაა, აჩენს </a:t>
            </a:r>
            <a:r>
              <a:rPr lang="ka-GE" sz="2200" i="1" dirty="0" smtClean="0"/>
              <a:t>შესაძლებლობას</a:t>
            </a:r>
            <a:r>
              <a:rPr lang="ka-GE" sz="2200" i="1" dirty="0"/>
              <a:t>, რომ უნივერსიტეტი, საგანმანათლებლო კერასთან ერთად, იქცეს კონფლიქტების კვლევის რეგიონულ ცენტრად. </a:t>
            </a:r>
            <a:endParaRPr lang="ka-GE" sz="2200" i="1" dirty="0" smtClean="0"/>
          </a:p>
          <a:p>
            <a:pPr marL="0" indent="0" algn="just">
              <a:buNone/>
            </a:pPr>
            <a:endParaRPr lang="ka-GE" sz="2200" i="1" dirty="0"/>
          </a:p>
          <a:p>
            <a:pPr marL="0" indent="0" algn="just">
              <a:buNone/>
            </a:pPr>
            <a:r>
              <a:rPr lang="en-US" sz="1600" i="1" dirty="0" err="1" smtClean="0"/>
              <a:t>დამტკიცებულია</a:t>
            </a:r>
            <a:r>
              <a:rPr lang="en-US" sz="1600" i="1" dirty="0" smtClean="0"/>
              <a:t> </a:t>
            </a:r>
            <a:r>
              <a:rPr lang="ka-GE" sz="1600" i="1" dirty="0" smtClean="0"/>
              <a:t>სსუ </a:t>
            </a:r>
            <a:r>
              <a:rPr lang="en-US" sz="1600" i="1" dirty="0" err="1" smtClean="0"/>
              <a:t>აკადემიური</a:t>
            </a:r>
            <a:r>
              <a:rPr lang="en-US" sz="1600" i="1" dirty="0" smtClean="0"/>
              <a:t> </a:t>
            </a:r>
            <a:r>
              <a:rPr lang="en-US" sz="1600" i="1" dirty="0" err="1"/>
              <a:t>საბჭოს</a:t>
            </a:r>
            <a:r>
              <a:rPr lang="en-US" sz="1600" i="1" dirty="0"/>
              <a:t> </a:t>
            </a:r>
            <a:r>
              <a:rPr lang="en-US" sz="1600" i="1" dirty="0" err="1"/>
              <a:t>მიერ</a:t>
            </a:r>
            <a:r>
              <a:rPr lang="en-US" sz="1600" i="1" dirty="0"/>
              <a:t> (</a:t>
            </a:r>
            <a:r>
              <a:rPr lang="en-US" sz="1600" i="1" dirty="0" err="1"/>
              <a:t>დადგენილება</a:t>
            </a:r>
            <a:r>
              <a:rPr lang="en-US" sz="1600" i="1" dirty="0"/>
              <a:t> #05/01 425 , 13.07.2018)</a:t>
            </a:r>
          </a:p>
          <a:p>
            <a:pPr marL="0" indent="0" algn="just">
              <a:buNone/>
            </a:pPr>
            <a:endParaRPr lang="en-US" i="1" strike="sngStrike" dirty="0"/>
          </a:p>
        </p:txBody>
      </p:sp>
    </p:spTree>
    <p:extLst>
      <p:ext uri="{BB962C8B-B14F-4D97-AF65-F5344CB8AC3E}">
        <p14:creationId xmlns:p14="http://schemas.microsoft.com/office/powerpoint/2010/main" val="2645185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a:effectLst>
            <a:glow rad="101600">
              <a:schemeClr val="accent1">
                <a:satMod val="175000"/>
                <a:alpha val="40000"/>
              </a:schemeClr>
            </a:glow>
          </a:effectLst>
        </p:spPr>
        <p:txBody>
          <a:bodyPr>
            <a:normAutofit fontScale="90000"/>
          </a:bodyPr>
          <a:lstStyle/>
          <a:p>
            <a:r>
              <a:rPr lang="ka-GE" sz="2800" b="1" dirty="0" smtClean="0"/>
              <a:t/>
            </a:r>
            <a:br>
              <a:rPr lang="ka-GE" sz="2800" b="1" dirty="0" smtClean="0"/>
            </a:br>
            <a:r>
              <a:rPr lang="ka-GE" sz="3600" b="1" dirty="0" smtClean="0"/>
              <a:t>სამშვიდობო </a:t>
            </a:r>
            <a:r>
              <a:rPr lang="ka-GE" sz="3600" b="1" dirty="0"/>
              <a:t>განათლების ცენტრი</a:t>
            </a:r>
            <a:r>
              <a:rPr lang="en-US" sz="2800" b="1" dirty="0"/>
              <a:t/>
            </a:r>
            <a:br>
              <a:rPr lang="en-US" sz="2800" b="1" dirty="0"/>
            </a:br>
            <a:endParaRPr lang="en-US" sz="2800" dirty="0"/>
          </a:p>
        </p:txBody>
      </p:sp>
      <p:sp>
        <p:nvSpPr>
          <p:cNvPr id="3" name="Content Placeholder 2"/>
          <p:cNvSpPr>
            <a:spLocks noGrp="1"/>
          </p:cNvSpPr>
          <p:nvPr>
            <p:ph idx="1"/>
          </p:nvPr>
        </p:nvSpPr>
        <p:spPr>
          <a:solidFill>
            <a:schemeClr val="accent5">
              <a:lumMod val="20000"/>
              <a:lumOff val="80000"/>
            </a:schemeClr>
          </a:solidFill>
          <a:effectLst>
            <a:glow rad="139700">
              <a:schemeClr val="accent1">
                <a:satMod val="175000"/>
                <a:alpha val="40000"/>
              </a:schemeClr>
            </a:glow>
          </a:effectLst>
        </p:spPr>
        <p:txBody>
          <a:bodyPr/>
          <a:lstStyle/>
          <a:p>
            <a:pPr marL="0" indent="0">
              <a:buNone/>
            </a:pPr>
            <a:endParaRPr lang="en-US" b="1" dirty="0" smtClean="0"/>
          </a:p>
          <a:p>
            <a:pPr>
              <a:buFont typeface="Wingdings" panose="05000000000000000000" pitchFamily="2" charset="2"/>
              <a:buChar char="Ø"/>
            </a:pPr>
            <a:r>
              <a:rPr lang="ka-GE" sz="2800" b="1" dirty="0" smtClean="0"/>
              <a:t>საუნივერსიტეტო დიპლომატია</a:t>
            </a:r>
          </a:p>
          <a:p>
            <a:pPr marL="0" indent="0">
              <a:buNone/>
            </a:pPr>
            <a:endParaRPr lang="ka-GE" sz="2800" b="1" dirty="0" smtClean="0"/>
          </a:p>
          <a:p>
            <a:pPr>
              <a:buFont typeface="Wingdings" panose="05000000000000000000" pitchFamily="2" charset="2"/>
              <a:buChar char="Ø"/>
            </a:pPr>
            <a:r>
              <a:rPr lang="ka-GE" sz="2800" b="1" dirty="0" smtClean="0"/>
              <a:t>კონფლიქტოლოგია</a:t>
            </a:r>
          </a:p>
          <a:p>
            <a:pPr marL="0" indent="0">
              <a:buNone/>
            </a:pPr>
            <a:endParaRPr lang="ka-GE" sz="2800" b="1" dirty="0" smtClean="0"/>
          </a:p>
          <a:p>
            <a:pPr>
              <a:buFont typeface="Wingdings" panose="05000000000000000000" pitchFamily="2" charset="2"/>
              <a:buChar char="Ø"/>
            </a:pPr>
            <a:r>
              <a:rPr lang="ka-GE" sz="2800" b="1" dirty="0" smtClean="0"/>
              <a:t>აფხაზოლოგია    </a:t>
            </a:r>
            <a:endParaRPr lang="en-US" sz="2800" b="1" dirty="0"/>
          </a:p>
        </p:txBody>
      </p:sp>
      <p:pic>
        <p:nvPicPr>
          <p:cNvPr id="5" name="Picture 4" descr="C:\Users\MyComputer\Downloads\e769b9e3-0755-4b48-807e-94daf04e3ab3.jpg"/>
          <p:cNvPicPr/>
          <p:nvPr/>
        </p:nvPicPr>
        <p:blipFill>
          <a:blip r:embed="rId2">
            <a:extLst>
              <a:ext uri="{28A0092B-C50C-407E-A947-70E740481C1C}">
                <a14:useLocalDpi xmlns:a14="http://schemas.microsoft.com/office/drawing/2010/main" val="0"/>
              </a:ext>
            </a:extLst>
          </a:blip>
          <a:srcRect/>
          <a:stretch>
            <a:fillRect/>
          </a:stretch>
        </p:blipFill>
        <p:spPr bwMode="auto">
          <a:xfrm>
            <a:off x="6553200" y="4364038"/>
            <a:ext cx="2133600" cy="1762125"/>
          </a:xfrm>
          <a:prstGeom prst="rect">
            <a:avLst/>
          </a:prstGeom>
          <a:noFill/>
          <a:ln>
            <a:noFill/>
          </a:ln>
        </p:spPr>
      </p:pic>
    </p:spTree>
    <p:extLst>
      <p:ext uri="{BB962C8B-B14F-4D97-AF65-F5344CB8AC3E}">
        <p14:creationId xmlns:p14="http://schemas.microsoft.com/office/powerpoint/2010/main" val="2288341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a:effectLst>
            <a:glow rad="228600">
              <a:schemeClr val="accent1">
                <a:satMod val="175000"/>
                <a:alpha val="40000"/>
              </a:schemeClr>
            </a:glow>
            <a:innerShdw blurRad="114300">
              <a:prstClr val="black"/>
            </a:innerShdw>
          </a:effectLst>
        </p:spPr>
        <p:txBody>
          <a:bodyPr>
            <a:normAutofit/>
          </a:bodyPr>
          <a:lstStyle/>
          <a:p>
            <a:r>
              <a:rPr lang="ka-GE" sz="3200" b="1" dirty="0" smtClean="0"/>
              <a:t>მოდულის მიზანი</a:t>
            </a:r>
            <a:endParaRPr lang="en-US" sz="3200" dirty="0"/>
          </a:p>
        </p:txBody>
      </p:sp>
      <p:sp>
        <p:nvSpPr>
          <p:cNvPr id="3" name="Content Placeholder 2"/>
          <p:cNvSpPr>
            <a:spLocks noGrp="1"/>
          </p:cNvSpPr>
          <p:nvPr>
            <p:ph idx="1"/>
          </p:nvPr>
        </p:nvSpPr>
        <p:spPr>
          <a:solidFill>
            <a:schemeClr val="accent5">
              <a:lumMod val="20000"/>
              <a:lumOff val="80000"/>
            </a:schemeClr>
          </a:solidFill>
          <a:ln>
            <a:solidFill>
              <a:schemeClr val="accent1"/>
            </a:solidFill>
          </a:ln>
          <a:effectLst>
            <a:glow rad="228600">
              <a:schemeClr val="accent1">
                <a:satMod val="175000"/>
                <a:alpha val="40000"/>
              </a:schemeClr>
            </a:glow>
            <a:innerShdw blurRad="114300">
              <a:prstClr val="black"/>
            </a:innerShdw>
          </a:effectLst>
        </p:spPr>
        <p:txBody>
          <a:bodyPr>
            <a:normAutofit/>
          </a:bodyPr>
          <a:lstStyle/>
          <a:p>
            <a:pPr marL="0" indent="0" algn="just">
              <a:lnSpc>
                <a:spcPct val="150000"/>
              </a:lnSpc>
              <a:buNone/>
            </a:pPr>
            <a:endParaRPr lang="ka-GE" sz="1800" dirty="0" smtClean="0"/>
          </a:p>
          <a:p>
            <a:pPr marL="0" indent="0" algn="just">
              <a:lnSpc>
                <a:spcPct val="150000"/>
              </a:lnSpc>
              <a:buNone/>
            </a:pPr>
            <a:r>
              <a:rPr lang="ka-GE" sz="1800" dirty="0" smtClean="0"/>
              <a:t>ჟან</a:t>
            </a:r>
            <a:r>
              <a:rPr lang="ka-GE" sz="1800" dirty="0"/>
              <a:t> მონეს მოდულის EUPEACE ძირითადი მიზანია მშვიდობის მშენებლობის შესახებ სწავლების განვითარება, მშვიდობის ქართული პარადიგმა და ამ სფეროში ევროკავშირის საუკეთესო გამოცდილების გაზიარება, სასწავლო პროგრამების ხარისხის გაუმჯობესება ევროინტეგრაციის სფეროში  სწავლების, კვლევებისა და დებატების მეშვეობით. </a:t>
            </a:r>
            <a:endParaRPr lang="en-US" sz="1800" dirty="0" smtClean="0"/>
          </a:p>
        </p:txBody>
      </p:sp>
      <p:pic>
        <p:nvPicPr>
          <p:cNvPr id="4" name="Picture 3" descr="C:\Users\MyComputer\Downloads\978a1509-b062-4426-b608-5295b80baed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4419600"/>
            <a:ext cx="1905000" cy="1600200"/>
          </a:xfrm>
          <a:prstGeom prst="rect">
            <a:avLst/>
          </a:prstGeom>
          <a:noFill/>
          <a:ln>
            <a:noFill/>
          </a:ln>
        </p:spPr>
      </p:pic>
    </p:spTree>
    <p:extLst>
      <p:ext uri="{BB962C8B-B14F-4D97-AF65-F5344CB8AC3E}">
        <p14:creationId xmlns:p14="http://schemas.microsoft.com/office/powerpoint/2010/main" val="3244364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a:effectLst>
            <a:glow rad="228600">
              <a:schemeClr val="accent1">
                <a:satMod val="175000"/>
                <a:alpha val="40000"/>
              </a:schemeClr>
            </a:glow>
            <a:innerShdw blurRad="114300">
              <a:prstClr val="black"/>
            </a:innerShdw>
          </a:effectLst>
        </p:spPr>
        <p:txBody>
          <a:bodyPr>
            <a:normAutofit/>
          </a:bodyPr>
          <a:lstStyle/>
          <a:p>
            <a:r>
              <a:rPr lang="ka-GE" sz="3200" b="1" dirty="0"/>
              <a:t>მოდულის ძირითადი აქტივობები</a:t>
            </a:r>
            <a:endParaRPr lang="en-US" sz="3200" dirty="0"/>
          </a:p>
        </p:txBody>
      </p:sp>
      <p:sp>
        <p:nvSpPr>
          <p:cNvPr id="3" name="Content Placeholder 2"/>
          <p:cNvSpPr>
            <a:spLocks noGrp="1"/>
          </p:cNvSpPr>
          <p:nvPr>
            <p:ph idx="1"/>
          </p:nvPr>
        </p:nvSpPr>
        <p:spPr>
          <a:xfrm>
            <a:off x="457200" y="1600200"/>
            <a:ext cx="8229600" cy="4525963"/>
          </a:xfrm>
          <a:solidFill>
            <a:schemeClr val="accent5">
              <a:lumMod val="20000"/>
              <a:lumOff val="80000"/>
            </a:schemeClr>
          </a:solidFill>
          <a:effectLst>
            <a:glow rad="228600">
              <a:schemeClr val="accent1">
                <a:satMod val="175000"/>
                <a:alpha val="40000"/>
              </a:schemeClr>
            </a:glow>
            <a:innerShdw blurRad="114300">
              <a:prstClr val="black"/>
            </a:innerShdw>
          </a:effectLst>
        </p:spPr>
        <p:txBody>
          <a:bodyPr>
            <a:normAutofit/>
          </a:bodyPr>
          <a:lstStyle/>
          <a:p>
            <a:pPr lvl="0">
              <a:lnSpc>
                <a:spcPct val="150000"/>
              </a:lnSpc>
              <a:buFont typeface="Wingdings" pitchFamily="2" charset="2"/>
              <a:buChar char="Ø"/>
            </a:pPr>
            <a:endParaRPr lang="en-US" sz="1900" dirty="0" smtClean="0"/>
          </a:p>
          <a:p>
            <a:pPr>
              <a:lnSpc>
                <a:spcPct val="150000"/>
              </a:lnSpc>
              <a:buFont typeface="Wingdings" pitchFamily="2" charset="2"/>
              <a:buChar char="Ø"/>
            </a:pPr>
            <a:r>
              <a:rPr lang="ka-GE" sz="1800" dirty="0" smtClean="0"/>
              <a:t>ახალი სასწავლო კურსის </a:t>
            </a:r>
            <a:r>
              <a:rPr lang="ka-GE" sz="1800" b="1" dirty="0"/>
              <a:t> </a:t>
            </a:r>
            <a:r>
              <a:rPr lang="ka-GE" sz="1800" dirty="0" smtClean="0"/>
              <a:t>„მშვიდობის </a:t>
            </a:r>
            <a:r>
              <a:rPr lang="ka-GE" sz="1800" dirty="0"/>
              <a:t>ქართული პარადიგმა და მშვიდობის მშენებლობა </a:t>
            </a:r>
            <a:r>
              <a:rPr lang="ka-GE" sz="1800" dirty="0" smtClean="0"/>
              <a:t>ევროკავშირში</a:t>
            </a:r>
            <a:r>
              <a:rPr lang="en-US" sz="1800" dirty="0" smtClean="0"/>
              <a:t>” </a:t>
            </a:r>
            <a:r>
              <a:rPr lang="ka-GE" sz="1800" dirty="0" smtClean="0"/>
              <a:t>ჩართვა უნივერსიტეტის სხვადასხვა პროგრამებში სავალდებულო და არჩევით საგნად;</a:t>
            </a:r>
            <a:endParaRPr lang="en-US" sz="1800" dirty="0" smtClean="0"/>
          </a:p>
          <a:p>
            <a:pPr lvl="0">
              <a:lnSpc>
                <a:spcPct val="150000"/>
              </a:lnSpc>
              <a:buFont typeface="Wingdings" pitchFamily="2" charset="2"/>
              <a:buChar char="Ø"/>
            </a:pPr>
            <a:r>
              <a:rPr lang="ka-GE" sz="1800" dirty="0" smtClean="0"/>
              <a:t>სახელმძღვანელოს</a:t>
            </a:r>
            <a:r>
              <a:rPr lang="ka-GE" sz="1800" b="1" dirty="0" smtClean="0"/>
              <a:t> </a:t>
            </a:r>
            <a:r>
              <a:rPr lang="ka-GE" sz="1800" dirty="0" smtClean="0"/>
              <a:t>შემუშავება და გამოქვეყნება</a:t>
            </a:r>
            <a:r>
              <a:rPr lang="ka-GE" sz="1800" b="1" dirty="0" smtClean="0"/>
              <a:t> </a:t>
            </a:r>
          </a:p>
          <a:p>
            <a:pPr marL="0" lvl="0" indent="0">
              <a:lnSpc>
                <a:spcPct val="150000"/>
              </a:lnSpc>
              <a:buNone/>
            </a:pPr>
            <a:endParaRPr lang="ka-GE" sz="1800" b="1" dirty="0" smtClean="0"/>
          </a:p>
          <a:p>
            <a:pPr marL="0" lvl="0" indent="0" algn="ctr">
              <a:lnSpc>
                <a:spcPct val="150000"/>
              </a:lnSpc>
              <a:buNone/>
            </a:pPr>
            <a:r>
              <a:rPr lang="ka-GE" sz="1800" i="1" dirty="0" smtClean="0"/>
              <a:t>სამიზნე ჯგუფი: საბაკალავრო </a:t>
            </a:r>
            <a:r>
              <a:rPr lang="ka-GE" sz="1800" i="1" dirty="0"/>
              <a:t>პროგრამის სტუდენტები</a:t>
            </a:r>
            <a:endParaRPr lang="en-US" sz="1800" i="1" dirty="0" smtClean="0"/>
          </a:p>
          <a:p>
            <a:pPr marL="0" indent="0">
              <a:buNone/>
            </a:pPr>
            <a:r>
              <a:rPr lang="en-US" sz="1800" dirty="0" smtClean="0"/>
              <a:t> </a:t>
            </a:r>
            <a:endParaRPr lang="en-US" sz="1800" dirty="0"/>
          </a:p>
        </p:txBody>
      </p:sp>
    </p:spTree>
    <p:extLst>
      <p:ext uri="{BB962C8B-B14F-4D97-AF65-F5344CB8AC3E}">
        <p14:creationId xmlns:p14="http://schemas.microsoft.com/office/powerpoint/2010/main" val="1129421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rgbClr val="0070C0"/>
          </a:solidFill>
          <a:effectLst>
            <a:glow rad="228600">
              <a:schemeClr val="accent1">
                <a:satMod val="175000"/>
                <a:alpha val="40000"/>
              </a:schemeClr>
            </a:glow>
            <a:innerShdw blurRad="114300">
              <a:prstClr val="black"/>
            </a:innerShdw>
          </a:effectLst>
        </p:spPr>
        <p:txBody>
          <a:bodyPr>
            <a:normAutofit/>
          </a:bodyPr>
          <a:lstStyle/>
          <a:p>
            <a:r>
              <a:rPr lang="ka-GE" sz="3200" b="1" dirty="0"/>
              <a:t>საერთაშორისო სამეცნიერო კონფერენცია</a:t>
            </a:r>
            <a:endParaRPr lang="en-US" sz="3200" b="1" dirty="0"/>
          </a:p>
        </p:txBody>
      </p:sp>
      <p:sp>
        <p:nvSpPr>
          <p:cNvPr id="3" name="Content Placeholder 2"/>
          <p:cNvSpPr>
            <a:spLocks noGrp="1"/>
          </p:cNvSpPr>
          <p:nvPr>
            <p:ph idx="1"/>
          </p:nvPr>
        </p:nvSpPr>
        <p:spPr>
          <a:xfrm>
            <a:off x="457200" y="1600200"/>
            <a:ext cx="8229600" cy="4525963"/>
          </a:xfrm>
          <a:solidFill>
            <a:schemeClr val="accent5">
              <a:lumMod val="20000"/>
              <a:lumOff val="80000"/>
            </a:schemeClr>
          </a:solidFill>
          <a:effectLst>
            <a:glow rad="228600">
              <a:schemeClr val="accent1">
                <a:satMod val="175000"/>
                <a:alpha val="40000"/>
              </a:schemeClr>
            </a:glow>
            <a:innerShdw blurRad="114300">
              <a:prstClr val="black"/>
            </a:innerShdw>
          </a:effectLst>
        </p:spPr>
        <p:txBody>
          <a:bodyPr>
            <a:normAutofit/>
          </a:bodyPr>
          <a:lstStyle/>
          <a:p>
            <a:pPr marL="0" lvl="0" indent="0" algn="just">
              <a:lnSpc>
                <a:spcPct val="150000"/>
              </a:lnSpc>
              <a:buNone/>
            </a:pPr>
            <a:endParaRPr lang="ka-GE" sz="1800" dirty="0" smtClean="0"/>
          </a:p>
          <a:p>
            <a:pPr algn="just">
              <a:lnSpc>
                <a:spcPct val="150000"/>
              </a:lnSpc>
              <a:buFont typeface="Wingdings" pitchFamily="2" charset="2"/>
              <a:buChar char="Ø"/>
            </a:pPr>
            <a:r>
              <a:rPr lang="ka-GE" sz="1800" dirty="0"/>
              <a:t>საერთაშორისო სამეცნიერო </a:t>
            </a:r>
            <a:r>
              <a:rPr lang="ka-GE" sz="1800" dirty="0" smtClean="0"/>
              <a:t>კონფერენცია „</a:t>
            </a:r>
            <a:r>
              <a:rPr lang="ka-GE" sz="1800" b="1" dirty="0" smtClean="0"/>
              <a:t>მშვიდობა და კონფლიქტის გადაჭრა: ევროკავშირის გამოწვევები და მათი გავლენა საქართველოზე“ </a:t>
            </a:r>
            <a:endParaRPr lang="ka-GE" sz="1800" dirty="0"/>
          </a:p>
          <a:p>
            <a:pPr lvl="0" algn="just">
              <a:lnSpc>
                <a:spcPct val="150000"/>
              </a:lnSpc>
              <a:buFont typeface="Wingdings" pitchFamily="2" charset="2"/>
              <a:buChar char="Ø"/>
            </a:pPr>
            <a:r>
              <a:rPr lang="ka-GE" sz="1800" dirty="0" smtClean="0"/>
              <a:t> კონფერენციის  მასალების კრებულის გამოცემა </a:t>
            </a:r>
          </a:p>
          <a:p>
            <a:pPr marL="0" lvl="0" indent="0" algn="ctr">
              <a:lnSpc>
                <a:spcPct val="150000"/>
              </a:lnSpc>
              <a:buNone/>
            </a:pPr>
            <a:r>
              <a:rPr lang="ka-GE" sz="1800" i="1" dirty="0" smtClean="0"/>
              <a:t>სამიზნე </a:t>
            </a:r>
            <a:r>
              <a:rPr lang="ka-GE" sz="1800" i="1" dirty="0"/>
              <a:t>ჯგუფი: </a:t>
            </a:r>
            <a:endParaRPr lang="ka-GE" sz="1800" i="1" dirty="0" smtClean="0"/>
          </a:p>
          <a:p>
            <a:pPr marL="0" lvl="0" indent="0" algn="just">
              <a:lnSpc>
                <a:spcPct val="150000"/>
              </a:lnSpc>
              <a:buNone/>
            </a:pPr>
            <a:r>
              <a:rPr lang="ka-GE" sz="1800" i="1" dirty="0" smtClean="0"/>
              <a:t>         აკადემიური </a:t>
            </a:r>
            <a:r>
              <a:rPr lang="ka-GE" sz="1800" i="1" dirty="0"/>
              <a:t>პერსონალი, მეცნიერ-მკვლევარები, სადოქტორო პროგრამის </a:t>
            </a:r>
            <a:r>
              <a:rPr lang="ka-GE" sz="1800" i="1" dirty="0" smtClean="0"/>
              <a:t>   </a:t>
            </a:r>
          </a:p>
          <a:p>
            <a:pPr marL="0" lvl="0" indent="0" algn="just">
              <a:lnSpc>
                <a:spcPct val="150000"/>
              </a:lnSpc>
              <a:buNone/>
            </a:pPr>
            <a:r>
              <a:rPr lang="ka-GE" sz="1800" i="1" dirty="0"/>
              <a:t> </a:t>
            </a:r>
            <a:r>
              <a:rPr lang="ka-GE" sz="1800" i="1" dirty="0" smtClean="0"/>
              <a:t>        სტუდენტები </a:t>
            </a:r>
          </a:p>
          <a:p>
            <a:pPr marL="0" lvl="0" indent="0" algn="ctr">
              <a:lnSpc>
                <a:spcPct val="150000"/>
              </a:lnSpc>
              <a:buNone/>
            </a:pPr>
            <a:r>
              <a:rPr lang="ka-GE" sz="1800" dirty="0" smtClean="0"/>
              <a:t>2026</a:t>
            </a:r>
            <a:endParaRPr lang="en-US" sz="1800" dirty="0" smtClean="0"/>
          </a:p>
        </p:txBody>
      </p:sp>
    </p:spTree>
    <p:extLst>
      <p:ext uri="{BB962C8B-B14F-4D97-AF65-F5344CB8AC3E}">
        <p14:creationId xmlns:p14="http://schemas.microsoft.com/office/powerpoint/2010/main" val="3776373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a:effectLst>
            <a:glow rad="228600">
              <a:schemeClr val="accent1">
                <a:satMod val="175000"/>
                <a:alpha val="40000"/>
              </a:schemeClr>
            </a:glow>
            <a:innerShdw blurRad="114300">
              <a:prstClr val="black"/>
            </a:innerShdw>
          </a:effectLst>
        </p:spPr>
        <p:txBody>
          <a:bodyPr>
            <a:normAutofit/>
          </a:bodyPr>
          <a:lstStyle/>
          <a:p>
            <a:r>
              <a:rPr lang="ka-GE" sz="3200" b="1" dirty="0"/>
              <a:t>საზაფხულო სკოლა</a:t>
            </a:r>
            <a:endParaRPr lang="en-US" sz="3200" b="1" dirty="0"/>
          </a:p>
        </p:txBody>
      </p:sp>
      <p:sp>
        <p:nvSpPr>
          <p:cNvPr id="3" name="Content Placeholder 2"/>
          <p:cNvSpPr>
            <a:spLocks noGrp="1"/>
          </p:cNvSpPr>
          <p:nvPr>
            <p:ph idx="1"/>
          </p:nvPr>
        </p:nvSpPr>
        <p:spPr>
          <a:solidFill>
            <a:schemeClr val="accent5">
              <a:lumMod val="20000"/>
              <a:lumOff val="80000"/>
            </a:schemeClr>
          </a:solidFill>
          <a:effectLst>
            <a:glow rad="228600">
              <a:schemeClr val="accent1">
                <a:satMod val="175000"/>
                <a:alpha val="40000"/>
              </a:schemeClr>
            </a:glow>
            <a:innerShdw blurRad="114300">
              <a:prstClr val="black"/>
            </a:innerShdw>
          </a:effectLst>
        </p:spPr>
        <p:txBody>
          <a:bodyPr>
            <a:normAutofit/>
          </a:bodyPr>
          <a:lstStyle/>
          <a:p>
            <a:pPr marL="0" indent="0" algn="ctr">
              <a:buNone/>
            </a:pPr>
            <a:endParaRPr lang="ka-GE" sz="1800" b="1" dirty="0" smtClean="0"/>
          </a:p>
          <a:p>
            <a:pPr marL="0" indent="0" algn="ctr">
              <a:buNone/>
            </a:pPr>
            <a:r>
              <a:rPr lang="ka-GE" sz="1800" b="1" dirty="0" smtClean="0"/>
              <a:t> </a:t>
            </a:r>
            <a:r>
              <a:rPr lang="ka-GE" sz="2400" b="1" dirty="0"/>
              <a:t>„მშვიდობა</a:t>
            </a:r>
            <a:r>
              <a:rPr lang="en-US" sz="2400" b="1" dirty="0"/>
              <a:t> </a:t>
            </a:r>
            <a:r>
              <a:rPr lang="ka-GE" sz="2400" b="1" dirty="0"/>
              <a:t>ევროკავშირში </a:t>
            </a:r>
            <a:r>
              <a:rPr lang="en-US" sz="2400" b="1" dirty="0"/>
              <a:t>დ</a:t>
            </a:r>
            <a:r>
              <a:rPr lang="ka-GE" sz="2400" b="1" dirty="0"/>
              <a:t>ა საქართველო“ </a:t>
            </a:r>
            <a:br>
              <a:rPr lang="ka-GE" sz="2400" b="1" dirty="0"/>
            </a:br>
            <a:endParaRPr lang="ka-GE" sz="2400" b="1" dirty="0" smtClean="0"/>
          </a:p>
          <a:p>
            <a:pPr marL="0" indent="0" algn="ctr">
              <a:buNone/>
            </a:pPr>
            <a:r>
              <a:rPr lang="ka-GE" sz="1800" dirty="0" smtClean="0"/>
              <a:t>მულტიდისციპლინარული </a:t>
            </a:r>
          </a:p>
          <a:p>
            <a:pPr marL="0" indent="0" algn="ctr">
              <a:lnSpc>
                <a:spcPct val="150000"/>
              </a:lnSpc>
              <a:buNone/>
            </a:pPr>
            <a:endParaRPr lang="ka-GE" sz="1800" i="1" dirty="0" smtClean="0"/>
          </a:p>
          <a:p>
            <a:pPr marL="0" indent="0" algn="ctr">
              <a:lnSpc>
                <a:spcPct val="150000"/>
              </a:lnSpc>
              <a:buNone/>
            </a:pPr>
            <a:r>
              <a:rPr lang="ka-GE" sz="1800" i="1" dirty="0" smtClean="0"/>
              <a:t>სამიზნე </a:t>
            </a:r>
            <a:r>
              <a:rPr lang="ka-GE" sz="1800" i="1" dirty="0"/>
              <a:t>ჯგუფი: </a:t>
            </a:r>
            <a:endParaRPr lang="ka-GE" sz="1800" i="1" dirty="0" smtClean="0"/>
          </a:p>
          <a:p>
            <a:pPr marL="0" indent="0" algn="ctr">
              <a:lnSpc>
                <a:spcPct val="150000"/>
              </a:lnSpc>
              <a:buNone/>
            </a:pPr>
            <a:r>
              <a:rPr lang="ka-GE" sz="1800" dirty="0" smtClean="0"/>
              <a:t>საბაკალავრო </a:t>
            </a:r>
            <a:r>
              <a:rPr lang="ka-GE" sz="1800" dirty="0"/>
              <a:t>და სამაგისტრო პროგრამის </a:t>
            </a:r>
            <a:r>
              <a:rPr lang="ka-GE" sz="1800" dirty="0" smtClean="0"/>
              <a:t>სტუდენტები</a:t>
            </a:r>
          </a:p>
          <a:p>
            <a:pPr marL="0" indent="0" algn="ctr">
              <a:lnSpc>
                <a:spcPct val="150000"/>
              </a:lnSpc>
              <a:buNone/>
            </a:pPr>
            <a:endParaRPr lang="ka-GE" sz="1800" dirty="0" smtClean="0"/>
          </a:p>
          <a:p>
            <a:pPr marL="0" indent="0" algn="ctr">
              <a:lnSpc>
                <a:spcPct val="150000"/>
              </a:lnSpc>
              <a:buNone/>
            </a:pPr>
            <a:r>
              <a:rPr lang="ka-GE" sz="1800" dirty="0" smtClean="0"/>
              <a:t>2025-2026-2027</a:t>
            </a:r>
            <a:endParaRPr lang="en-US" sz="18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5092972"/>
            <a:ext cx="10668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9609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a:effectLst>
            <a:glow rad="228600">
              <a:schemeClr val="accent1">
                <a:satMod val="175000"/>
                <a:alpha val="40000"/>
              </a:schemeClr>
            </a:glow>
            <a:innerShdw blurRad="114300">
              <a:prstClr val="black"/>
            </a:innerShdw>
          </a:effectLst>
        </p:spPr>
        <p:txBody>
          <a:bodyPr>
            <a:normAutofit/>
          </a:bodyPr>
          <a:lstStyle/>
          <a:p>
            <a:r>
              <a:rPr lang="ka-GE" sz="3200" b="1" dirty="0"/>
              <a:t>საზაფხულო სკოლა</a:t>
            </a:r>
            <a:endParaRPr lang="en-US" sz="3200" dirty="0"/>
          </a:p>
        </p:txBody>
      </p:sp>
      <p:sp>
        <p:nvSpPr>
          <p:cNvPr id="3" name="Content Placeholder 2"/>
          <p:cNvSpPr>
            <a:spLocks noGrp="1"/>
          </p:cNvSpPr>
          <p:nvPr>
            <p:ph idx="1"/>
          </p:nvPr>
        </p:nvSpPr>
        <p:spPr>
          <a:solidFill>
            <a:schemeClr val="accent5">
              <a:lumMod val="20000"/>
              <a:lumOff val="80000"/>
            </a:schemeClr>
          </a:solidFill>
          <a:effectLst>
            <a:glow rad="228600">
              <a:schemeClr val="accent1">
                <a:satMod val="175000"/>
                <a:alpha val="40000"/>
              </a:schemeClr>
            </a:glow>
            <a:innerShdw blurRad="114300">
              <a:prstClr val="black"/>
            </a:innerShdw>
          </a:effectLst>
        </p:spPr>
        <p:txBody>
          <a:bodyPr>
            <a:normAutofit/>
          </a:bodyPr>
          <a:lstStyle/>
          <a:p>
            <a:pPr marL="0" indent="0" algn="ctr">
              <a:buNone/>
            </a:pPr>
            <a:endParaRPr lang="ka-GE" sz="1800" b="1" dirty="0" smtClean="0"/>
          </a:p>
          <a:p>
            <a:pPr marL="0" indent="0" algn="ctr">
              <a:buNone/>
            </a:pPr>
            <a:r>
              <a:rPr lang="ka-GE" sz="1800" b="1" dirty="0" smtClean="0"/>
              <a:t>თემატიკა:</a:t>
            </a:r>
          </a:p>
          <a:p>
            <a:pPr algn="just">
              <a:buFont typeface="Wingdings" pitchFamily="2" charset="2"/>
              <a:buChar char="Ø"/>
            </a:pPr>
            <a:r>
              <a:rPr lang="ka-GE" sz="1800" b="1" dirty="0" smtClean="0"/>
              <a:t>უმაღლესი განათლების გავლენა მშვიდობის მშენებლობაზე და კონფლიქტის გადაჭრაზე</a:t>
            </a:r>
            <a:r>
              <a:rPr lang="ka-GE" sz="1800" b="1" i="1" dirty="0" smtClean="0"/>
              <a:t> </a:t>
            </a:r>
          </a:p>
          <a:p>
            <a:pPr marL="0" indent="0" algn="just">
              <a:buNone/>
            </a:pPr>
            <a:r>
              <a:rPr lang="ka-GE" sz="1800" b="1" i="1" dirty="0">
                <a:solidFill>
                  <a:srgbClr val="0070C0"/>
                </a:solidFill>
              </a:rPr>
              <a:t> </a:t>
            </a:r>
            <a:r>
              <a:rPr lang="ka-GE" sz="1800" b="1" i="1" dirty="0" smtClean="0">
                <a:solidFill>
                  <a:srgbClr val="0070C0"/>
                </a:solidFill>
              </a:rPr>
              <a:t>     </a:t>
            </a:r>
            <a:r>
              <a:rPr lang="ka-GE" sz="1800" b="1" dirty="0" smtClean="0">
                <a:solidFill>
                  <a:srgbClr val="0070C0"/>
                </a:solidFill>
              </a:rPr>
              <a:t>/</a:t>
            </a:r>
            <a:r>
              <a:rPr lang="ka-GE" sz="1800" b="1" dirty="0">
                <a:solidFill>
                  <a:srgbClr val="0070C0"/>
                </a:solidFill>
              </a:rPr>
              <a:t>ზ</a:t>
            </a:r>
            <a:r>
              <a:rPr lang="ka-GE" sz="1800" b="1" dirty="0" smtClean="0">
                <a:solidFill>
                  <a:srgbClr val="0070C0"/>
                </a:solidFill>
              </a:rPr>
              <a:t>. ხონელიძე, პროფესორი, სსუ/ </a:t>
            </a:r>
            <a:endParaRPr lang="ka-GE" sz="1800" b="1" dirty="0">
              <a:solidFill>
                <a:srgbClr val="0070C0"/>
              </a:solidFill>
            </a:endParaRPr>
          </a:p>
          <a:p>
            <a:pPr algn="just">
              <a:buFont typeface="Wingdings" pitchFamily="2" charset="2"/>
              <a:buChar char="Ø"/>
            </a:pPr>
            <a:r>
              <a:rPr lang="ka-GE" sz="1800" b="1" dirty="0" smtClean="0"/>
              <a:t>ევროკავშირი საქართველოსთვის </a:t>
            </a:r>
          </a:p>
          <a:p>
            <a:pPr marL="0" indent="0" algn="just">
              <a:buNone/>
            </a:pPr>
            <a:r>
              <a:rPr lang="ka-GE" sz="1800" b="1" dirty="0">
                <a:solidFill>
                  <a:srgbClr val="0070C0"/>
                </a:solidFill>
              </a:rPr>
              <a:t> </a:t>
            </a:r>
            <a:r>
              <a:rPr lang="ka-GE" sz="1800" b="1" dirty="0" smtClean="0">
                <a:solidFill>
                  <a:srgbClr val="0070C0"/>
                </a:solidFill>
              </a:rPr>
              <a:t>     /ლ.თაკალანძე, ჟან მონეს პროფესორი, სსუ/</a:t>
            </a:r>
          </a:p>
          <a:p>
            <a:pPr algn="just">
              <a:buFont typeface="Wingdings" pitchFamily="2" charset="2"/>
              <a:buChar char="Ø"/>
            </a:pPr>
            <a:r>
              <a:rPr lang="ka-GE" sz="1800" b="1" dirty="0" smtClean="0"/>
              <a:t>კონფლიქტები და სამშვიდობო პროცესები აფხაზეთსა და ცხინვალის რეგიონში </a:t>
            </a:r>
          </a:p>
          <a:p>
            <a:pPr marL="0" indent="0" algn="just">
              <a:buNone/>
            </a:pPr>
            <a:r>
              <a:rPr lang="ka-GE" sz="1800" b="1" dirty="0"/>
              <a:t> </a:t>
            </a:r>
            <a:r>
              <a:rPr lang="ka-GE" sz="1800" b="1" dirty="0" smtClean="0"/>
              <a:t>      </a:t>
            </a:r>
            <a:r>
              <a:rPr lang="ka-GE" sz="1800" b="1" dirty="0" smtClean="0">
                <a:solidFill>
                  <a:srgbClr val="0070C0"/>
                </a:solidFill>
              </a:rPr>
              <a:t>/გ.ცაავა, ასოც. პროფესორი/</a:t>
            </a:r>
          </a:p>
          <a:p>
            <a:pPr algn="just">
              <a:buFont typeface="Wingdings" pitchFamily="2" charset="2"/>
              <a:buChar char="Ø"/>
            </a:pPr>
            <a:r>
              <a:rPr lang="ka-GE" sz="1800" b="1" dirty="0" smtClean="0"/>
              <a:t>ევროკავშირის სამშვიდობო მისია: ისტორია, აწმყო, პერსპექტივები  </a:t>
            </a:r>
            <a:endParaRPr lang="en-US" sz="1800" b="1" dirty="0"/>
          </a:p>
          <a:p>
            <a:pPr marL="0" indent="0" algn="just">
              <a:buNone/>
            </a:pPr>
            <a:r>
              <a:rPr lang="en-US" sz="1800" b="1" dirty="0">
                <a:solidFill>
                  <a:srgbClr val="0070C0"/>
                </a:solidFill>
              </a:rPr>
              <a:t>      </a:t>
            </a:r>
            <a:r>
              <a:rPr lang="ka-GE" sz="1800" b="1" dirty="0">
                <a:solidFill>
                  <a:srgbClr val="0070C0"/>
                </a:solidFill>
              </a:rPr>
              <a:t> /ლ. გერაძე, სამშვიდობო განათლების ცენტრი, სსუ/ </a:t>
            </a:r>
          </a:p>
          <a:p>
            <a:pPr marL="0" indent="0" algn="just">
              <a:buNone/>
            </a:pPr>
            <a:endParaRPr lang="ka-GE" sz="1800" b="1" dirty="0" smtClean="0">
              <a:solidFill>
                <a:srgbClr val="0070C0"/>
              </a:solidFill>
            </a:endParaRPr>
          </a:p>
          <a:p>
            <a:pPr marL="0" indent="0" algn="just">
              <a:buNone/>
            </a:pPr>
            <a:endParaRPr lang="ka-GE" sz="1800" b="1" dirty="0">
              <a:solidFill>
                <a:srgbClr val="0070C0"/>
              </a:solidFill>
            </a:endParaRPr>
          </a:p>
          <a:p>
            <a:pPr marL="0" indent="0" algn="just">
              <a:buNone/>
            </a:pPr>
            <a:endParaRPr lang="en-US" sz="1800" b="1" dirty="0">
              <a:solidFill>
                <a:srgbClr val="0070C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5105400"/>
            <a:ext cx="10668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2484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a:effectLst>
            <a:glow rad="228600">
              <a:schemeClr val="accent1">
                <a:satMod val="175000"/>
                <a:alpha val="40000"/>
              </a:schemeClr>
            </a:glow>
            <a:innerShdw blurRad="114300">
              <a:prstClr val="black"/>
            </a:innerShdw>
          </a:effectLst>
        </p:spPr>
        <p:txBody>
          <a:bodyPr>
            <a:normAutofit/>
          </a:bodyPr>
          <a:lstStyle/>
          <a:p>
            <a:r>
              <a:rPr lang="ka-GE" sz="3200" b="1" dirty="0"/>
              <a:t>საზაფხულო სკოლა</a:t>
            </a:r>
            <a:endParaRPr lang="en-US" sz="3200" dirty="0"/>
          </a:p>
        </p:txBody>
      </p:sp>
      <p:sp>
        <p:nvSpPr>
          <p:cNvPr id="3" name="Content Placeholder 2"/>
          <p:cNvSpPr>
            <a:spLocks noGrp="1"/>
          </p:cNvSpPr>
          <p:nvPr>
            <p:ph idx="1"/>
          </p:nvPr>
        </p:nvSpPr>
        <p:spPr>
          <a:solidFill>
            <a:schemeClr val="accent5">
              <a:lumMod val="20000"/>
              <a:lumOff val="80000"/>
            </a:schemeClr>
          </a:solidFill>
          <a:effectLst>
            <a:glow rad="228600">
              <a:schemeClr val="accent1">
                <a:satMod val="175000"/>
                <a:alpha val="40000"/>
              </a:schemeClr>
            </a:glow>
            <a:innerShdw blurRad="114300">
              <a:prstClr val="black"/>
            </a:innerShdw>
          </a:effectLst>
        </p:spPr>
        <p:txBody>
          <a:bodyPr/>
          <a:lstStyle/>
          <a:p>
            <a:pPr marL="0" indent="0" algn="ctr">
              <a:buNone/>
            </a:pPr>
            <a:endParaRPr lang="ka-GE" sz="1800" b="1" dirty="0" smtClean="0"/>
          </a:p>
          <a:p>
            <a:pPr marL="0" indent="0" algn="ctr">
              <a:buNone/>
            </a:pPr>
            <a:r>
              <a:rPr lang="ka-GE" sz="1800" b="1" dirty="0" smtClean="0"/>
              <a:t>თემატიკა:</a:t>
            </a:r>
          </a:p>
          <a:p>
            <a:pPr algn="just">
              <a:buFont typeface="Wingdings" pitchFamily="2" charset="2"/>
              <a:buChar char="Ø"/>
            </a:pPr>
            <a:r>
              <a:rPr lang="ka-GE" sz="1800" b="1" dirty="0"/>
              <a:t>ევროკავშირის </a:t>
            </a:r>
            <a:r>
              <a:rPr lang="ka-GE" sz="1800" b="1" dirty="0" smtClean="0"/>
              <a:t>კონფლიქტის მენეჯმენტი და მედიაცია საქართველოში</a:t>
            </a:r>
          </a:p>
          <a:p>
            <a:pPr marL="0" indent="0" algn="just">
              <a:buNone/>
            </a:pPr>
            <a:r>
              <a:rPr lang="ka-GE" sz="1800" b="1" dirty="0" smtClean="0">
                <a:solidFill>
                  <a:srgbClr val="0070C0"/>
                </a:solidFill>
              </a:rPr>
              <a:t>     </a:t>
            </a:r>
            <a:r>
              <a:rPr lang="en-US" sz="1800" b="1" dirty="0" smtClean="0">
                <a:solidFill>
                  <a:srgbClr val="0070C0"/>
                </a:solidFill>
              </a:rPr>
              <a:t> </a:t>
            </a:r>
            <a:r>
              <a:rPr lang="ka-GE" sz="1800" b="1" dirty="0" smtClean="0">
                <a:solidFill>
                  <a:srgbClr val="0070C0"/>
                </a:solidFill>
              </a:rPr>
              <a:t> /ლ. მახაშვილი, ჟან მონეს პროფესორი, ექსპერტი</a:t>
            </a:r>
            <a:r>
              <a:rPr lang="ka-GE" sz="1800" b="1" dirty="0">
                <a:solidFill>
                  <a:srgbClr val="0070C0"/>
                </a:solidFill>
              </a:rPr>
              <a:t>, </a:t>
            </a:r>
            <a:r>
              <a:rPr lang="ka-GE" sz="1800" b="1" dirty="0" smtClean="0">
                <a:solidFill>
                  <a:srgbClr val="0070C0"/>
                </a:solidFill>
              </a:rPr>
              <a:t>ევროპის  </a:t>
            </a:r>
          </a:p>
          <a:p>
            <a:pPr marL="0" indent="0" algn="just">
              <a:buNone/>
            </a:pPr>
            <a:r>
              <a:rPr lang="ka-GE" sz="1800" b="1" dirty="0">
                <a:solidFill>
                  <a:srgbClr val="0070C0"/>
                </a:solidFill>
              </a:rPr>
              <a:t> </a:t>
            </a:r>
            <a:r>
              <a:rPr lang="ka-GE" sz="1800" b="1" dirty="0" smtClean="0">
                <a:solidFill>
                  <a:srgbClr val="0070C0"/>
                </a:solidFill>
              </a:rPr>
              <a:t>          უნივერსიტეტი/ </a:t>
            </a:r>
            <a:endParaRPr lang="en-US" sz="1800" b="1" dirty="0" smtClean="0">
              <a:solidFill>
                <a:srgbClr val="0070C0"/>
              </a:solidFill>
            </a:endParaRPr>
          </a:p>
          <a:p>
            <a:pPr algn="just">
              <a:buFont typeface="Wingdings" pitchFamily="2" charset="2"/>
              <a:buChar char="Ø"/>
            </a:pPr>
            <a:r>
              <a:rPr lang="ka-GE" sz="1800" b="1" dirty="0" smtClean="0"/>
              <a:t>ევროკავშირის გაფართოების პოლიტიკა და გაფართოების პაკეტი 2023 </a:t>
            </a:r>
          </a:p>
          <a:p>
            <a:pPr marL="0" indent="0" algn="just">
              <a:buNone/>
            </a:pPr>
            <a:r>
              <a:rPr lang="ka-GE" sz="1800" b="1" dirty="0">
                <a:solidFill>
                  <a:srgbClr val="0070C0"/>
                </a:solidFill>
              </a:rPr>
              <a:t> </a:t>
            </a:r>
            <a:r>
              <a:rPr lang="ka-GE" sz="1800" b="1" dirty="0" smtClean="0">
                <a:solidFill>
                  <a:srgbClr val="0070C0"/>
                </a:solidFill>
              </a:rPr>
              <a:t>       /ე. ქარდავა</a:t>
            </a:r>
            <a:r>
              <a:rPr lang="ka-GE" sz="1800" b="1" dirty="0">
                <a:solidFill>
                  <a:srgbClr val="0070C0"/>
                </a:solidFill>
              </a:rPr>
              <a:t>, ჟან მონეს პროფესორი</a:t>
            </a:r>
            <a:r>
              <a:rPr lang="ka-GE" sz="1800" b="1" dirty="0" smtClean="0">
                <a:solidFill>
                  <a:srgbClr val="0070C0"/>
                </a:solidFill>
              </a:rPr>
              <a:t>, გორის სახ. უნივერსიტეტი/</a:t>
            </a:r>
          </a:p>
          <a:p>
            <a:pPr algn="just">
              <a:buFont typeface="Wingdings" pitchFamily="2" charset="2"/>
              <a:buChar char="Ø"/>
            </a:pPr>
            <a:r>
              <a:rPr lang="ka-GE" sz="1800" b="1" dirty="0" smtClean="0"/>
              <a:t>ევროკავშირის საგარეო და უსაფრთხოების პოლიტიკა და საქართველო</a:t>
            </a:r>
            <a:endParaRPr lang="ka-GE" sz="1800" b="1" dirty="0"/>
          </a:p>
          <a:p>
            <a:pPr marL="0" indent="0" algn="just">
              <a:buNone/>
            </a:pPr>
            <a:r>
              <a:rPr lang="ka-GE" sz="1800" b="1" dirty="0">
                <a:solidFill>
                  <a:srgbClr val="0070C0"/>
                </a:solidFill>
              </a:rPr>
              <a:t>     </a:t>
            </a:r>
            <a:r>
              <a:rPr lang="en-US" sz="1800" b="1" dirty="0">
                <a:solidFill>
                  <a:srgbClr val="0070C0"/>
                </a:solidFill>
              </a:rPr>
              <a:t> </a:t>
            </a:r>
            <a:r>
              <a:rPr lang="ka-GE" sz="1800" b="1" dirty="0">
                <a:solidFill>
                  <a:srgbClr val="0070C0"/>
                </a:solidFill>
              </a:rPr>
              <a:t> </a:t>
            </a:r>
            <a:r>
              <a:rPr lang="ka-GE" sz="1800" b="1" dirty="0" smtClean="0">
                <a:solidFill>
                  <a:srgbClr val="0070C0"/>
                </a:solidFill>
              </a:rPr>
              <a:t>/გ. ჭელიძე, </a:t>
            </a:r>
            <a:r>
              <a:rPr lang="ka-GE" sz="1800" b="1" dirty="0">
                <a:solidFill>
                  <a:srgbClr val="0070C0"/>
                </a:solidFill>
              </a:rPr>
              <a:t>ჟან მონეს პროფესორი</a:t>
            </a:r>
            <a:r>
              <a:rPr lang="ka-GE" sz="1800" b="1" dirty="0" smtClean="0">
                <a:solidFill>
                  <a:srgbClr val="0070C0"/>
                </a:solidFill>
              </a:rPr>
              <a:t>, კავკასიის </a:t>
            </a:r>
            <a:r>
              <a:rPr lang="ka-GE" sz="1800" b="1" dirty="0">
                <a:solidFill>
                  <a:srgbClr val="0070C0"/>
                </a:solidFill>
              </a:rPr>
              <a:t>უნივერსიტეტი/ </a:t>
            </a:r>
            <a:endParaRPr lang="en-US" sz="1800" b="1" dirty="0">
              <a:solidFill>
                <a:srgbClr val="0070C0"/>
              </a:solidFill>
            </a:endParaRPr>
          </a:p>
          <a:p>
            <a:pPr algn="just">
              <a:buFont typeface="Wingdings" pitchFamily="2" charset="2"/>
              <a:buChar char="Ø"/>
            </a:pPr>
            <a:r>
              <a:rPr lang="ka-GE" sz="1800" b="1" dirty="0" smtClean="0"/>
              <a:t>ევროკავშირის პოლიტიკური განპირობებულობა დემოკრატიული გარდაქმნისთვის - გაკვეთილი კანდიდატი და წევრი ქვეყნებიდან</a:t>
            </a:r>
            <a:endParaRPr lang="en-US" sz="1800" b="1" dirty="0">
              <a:solidFill>
                <a:srgbClr val="0070C0"/>
              </a:solidFill>
            </a:endParaRPr>
          </a:p>
          <a:p>
            <a:pPr marL="0" indent="0" algn="just">
              <a:buNone/>
            </a:pPr>
            <a:r>
              <a:rPr lang="en-US" sz="1800" b="1" dirty="0">
                <a:solidFill>
                  <a:srgbClr val="0070C0"/>
                </a:solidFill>
              </a:rPr>
              <a:t>      </a:t>
            </a:r>
            <a:r>
              <a:rPr lang="ka-GE" sz="1800" b="1" dirty="0">
                <a:solidFill>
                  <a:srgbClr val="0070C0"/>
                </a:solidFill>
              </a:rPr>
              <a:t> </a:t>
            </a:r>
            <a:r>
              <a:rPr lang="ka-GE" sz="1800" b="1" dirty="0" smtClean="0">
                <a:solidFill>
                  <a:srgbClr val="0070C0"/>
                </a:solidFill>
              </a:rPr>
              <a:t>/ზ. ბურკაძე, პროფესორი, ილიაუნი, ბტუ</a:t>
            </a:r>
            <a:r>
              <a:rPr lang="ka-GE" sz="1800" b="1" dirty="0">
                <a:solidFill>
                  <a:srgbClr val="0070C0"/>
                </a:solidFill>
              </a:rPr>
              <a:t>/ </a:t>
            </a:r>
          </a:p>
          <a:p>
            <a:pPr marL="0" indent="0" algn="just">
              <a:buNone/>
            </a:pPr>
            <a:endParaRPr lang="en-US" sz="1800" b="1" dirty="0">
              <a:solidFill>
                <a:srgbClr val="0070C0"/>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5196523"/>
            <a:ext cx="1066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2165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464</Words>
  <Application>Microsoft Office PowerPoint</Application>
  <PresentationFormat>On-screen Show (4:3)</PresentationFormat>
  <Paragraphs>117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Sylfaen</vt:lpstr>
      <vt:lpstr>Wingdings</vt:lpstr>
      <vt:lpstr>Office Theme</vt:lpstr>
      <vt:lpstr>PowerPoint Presentation</vt:lpstr>
      <vt:lpstr> სოხუმის სახელმწიფო უნივერსიტეტი მ ი ს ი ა</vt:lpstr>
      <vt:lpstr> სამშვიდობო განათლების ცენტრი </vt:lpstr>
      <vt:lpstr>მოდულის მიზანი</vt:lpstr>
      <vt:lpstr>მოდულის ძირითადი აქტივობები</vt:lpstr>
      <vt:lpstr>საერთაშორისო სამეცნიერო კონფერენცია</vt:lpstr>
      <vt:lpstr>საზაფხულო სკოლა</vt:lpstr>
      <vt:lpstr>საზაფხულო სკოლა</vt:lpstr>
      <vt:lpstr>საზაფხულო სკოლა</vt:lpstr>
      <vt:lpstr>საზაფხულო სკოლა</vt:lpstr>
      <vt:lpstr>სამიზნე ჯგუფები</vt:lpstr>
      <vt:lpstr>მოდულის  სხვა აქტივობები</vt:lpstr>
      <vt:lpstr>E U P E A C 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larisa</dc:creator>
  <cp:lastModifiedBy>MyComputer</cp:lastModifiedBy>
  <cp:revision>77</cp:revision>
  <dcterms:created xsi:type="dcterms:W3CDTF">2006-08-16T00:00:00Z</dcterms:created>
  <dcterms:modified xsi:type="dcterms:W3CDTF">2024-10-19T19:49:09Z</dcterms:modified>
</cp:coreProperties>
</file>