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6" r:id="rId3"/>
    <p:sldId id="269" r:id="rId4"/>
    <p:sldId id="270" r:id="rId5"/>
    <p:sldId id="271" r:id="rId6"/>
    <p:sldId id="263" r:id="rId7"/>
    <p:sldId id="268" r:id="rId8"/>
    <p:sldId id="265" r:id="rId9"/>
    <p:sldId id="257" r:id="rId10"/>
    <p:sldId id="259" r:id="rId11"/>
    <p:sldId id="262" r:id="rId12"/>
    <p:sldId id="264" r:id="rId13"/>
    <p:sldId id="27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756"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OMA\Desktop\statistics.export.documents_20200702_1840.xls"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dirty="0" smtClean="0"/>
              <a:t>რაოდენობრივი</a:t>
            </a:r>
            <a:r>
              <a:rPr lang="ka-GE" baseline="0" dirty="0" smtClean="0"/>
              <a:t> მაჩვენებელი</a:t>
            </a:r>
            <a:endParaRPr lang="en-US" dirty="0"/>
          </a:p>
        </c:rich>
      </c:tx>
      <c:layout>
        <c:manualLayout>
          <c:xMode val="edge"/>
          <c:yMode val="edge"/>
          <c:x val="0.43535387706166356"/>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Sheet0!$A$9</c:f>
              <c:strCache>
                <c:ptCount val="1"/>
                <c:pt idx="0">
                  <c:v>შემოწმებულია</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Sheet0!$B$9</c:f>
              <c:numCache>
                <c:formatCode>General</c:formatCode>
                <c:ptCount val="1"/>
                <c:pt idx="0">
                  <c:v>144</c:v>
                </c:pt>
              </c:numCache>
            </c:numRef>
          </c:val>
        </c:ser>
        <c:ser>
          <c:idx val="1"/>
          <c:order val="1"/>
          <c:tx>
            <c:strRef>
              <c:f>Sheet0!$A$10</c:f>
              <c:strCache>
                <c:ptCount val="1"/>
                <c:pt idx="0">
                  <c:v>დამატებულია მონაცემთა ბაზას</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Sheet0!$B$10</c:f>
              <c:numCache>
                <c:formatCode>General</c:formatCode>
                <c:ptCount val="1"/>
                <c:pt idx="0">
                  <c:v>104</c:v>
                </c:pt>
              </c:numCache>
            </c:numRef>
          </c:val>
        </c:ser>
        <c:ser>
          <c:idx val="2"/>
          <c:order val="2"/>
          <c:tx>
            <c:strRef>
              <c:f>Sheet0!$A$11</c:f>
              <c:strCache>
                <c:ptCount val="1"/>
                <c:pt idx="0">
                  <c:v>უარყოფილია პირველადი შემოწმებით</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Sheet0!$B$11</c:f>
              <c:numCache>
                <c:formatCode>General</c:formatCode>
                <c:ptCount val="1"/>
                <c:pt idx="0">
                  <c:v>40</c:v>
                </c:pt>
              </c:numCache>
            </c:numRef>
          </c:val>
        </c:ser>
        <c:dLbls>
          <c:dLblPos val="outEnd"/>
          <c:showLegendKey val="0"/>
          <c:showVal val="1"/>
          <c:showCatName val="0"/>
          <c:showSerName val="0"/>
          <c:showPercent val="0"/>
          <c:showBubbleSize val="0"/>
        </c:dLbls>
        <c:gapWidth val="219"/>
        <c:overlap val="-27"/>
        <c:axId val="950142768"/>
        <c:axId val="1019832896"/>
      </c:barChart>
      <c:catAx>
        <c:axId val="950142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19832896"/>
        <c:crosses val="autoZero"/>
        <c:auto val="1"/>
        <c:lblAlgn val="ctr"/>
        <c:lblOffset val="100"/>
        <c:noMultiLvlLbl val="0"/>
      </c:catAx>
      <c:valAx>
        <c:axId val="10198328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01427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dirty="0" smtClean="0"/>
              <a:t>რაოდენობრივი</a:t>
            </a:r>
            <a:r>
              <a:rPr lang="ka-GE" baseline="0" dirty="0" smtClean="0"/>
              <a:t> მაჩვენებელი</a:t>
            </a:r>
            <a:endParaRPr lang="en-US" dirty="0"/>
          </a:p>
        </c:rich>
      </c:tx>
      <c:layout>
        <c:manualLayout>
          <c:xMode val="edge"/>
          <c:yMode val="edge"/>
          <c:x val="0.43641942495108066"/>
          <c:y val="2.666456149603726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Sheet0!$A$9</c:f>
              <c:strCache>
                <c:ptCount val="1"/>
                <c:pt idx="0">
                  <c:v>შემოწმებულია</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Sheet0!$B$9</c:f>
              <c:numCache>
                <c:formatCode>General</c:formatCode>
                <c:ptCount val="1"/>
                <c:pt idx="0">
                  <c:v>144</c:v>
                </c:pt>
              </c:numCache>
            </c:numRef>
          </c:val>
        </c:ser>
        <c:ser>
          <c:idx val="1"/>
          <c:order val="1"/>
          <c:tx>
            <c:strRef>
              <c:f>Sheet0!$A$10</c:f>
              <c:strCache>
                <c:ptCount val="1"/>
                <c:pt idx="0">
                  <c:v>დამატებულია მონაცემთა ბაზას</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Sheet0!$B$10</c:f>
              <c:numCache>
                <c:formatCode>General</c:formatCode>
                <c:ptCount val="1"/>
                <c:pt idx="0">
                  <c:v>103</c:v>
                </c:pt>
              </c:numCache>
            </c:numRef>
          </c:val>
        </c:ser>
        <c:ser>
          <c:idx val="2"/>
          <c:order val="2"/>
          <c:tx>
            <c:strRef>
              <c:f>Sheet0!$A$11</c:f>
              <c:strCache>
                <c:ptCount val="1"/>
                <c:pt idx="0">
                  <c:v>უარყოფილია პირველადი შემოწმებით</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Sheet0!$B$11</c:f>
              <c:numCache>
                <c:formatCode>General</c:formatCode>
                <c:ptCount val="1"/>
                <c:pt idx="0">
                  <c:v>41</c:v>
                </c:pt>
              </c:numCache>
            </c:numRef>
          </c:val>
        </c:ser>
        <c:dLbls>
          <c:dLblPos val="outEnd"/>
          <c:showLegendKey val="0"/>
          <c:showVal val="1"/>
          <c:showCatName val="0"/>
          <c:showSerName val="0"/>
          <c:showPercent val="0"/>
          <c:showBubbleSize val="0"/>
        </c:dLbls>
        <c:gapWidth val="219"/>
        <c:overlap val="-27"/>
        <c:axId val="1019836704"/>
        <c:axId val="1019828000"/>
      </c:barChart>
      <c:catAx>
        <c:axId val="1019836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19828000"/>
        <c:crosses val="autoZero"/>
        <c:auto val="1"/>
        <c:lblAlgn val="ctr"/>
        <c:lblOffset val="100"/>
        <c:noMultiLvlLbl val="0"/>
      </c:catAx>
      <c:valAx>
        <c:axId val="10198280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198367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46D1D67-35DA-4FAA-8A4C-065B9F961CF4}" type="datetimeFigureOut">
              <a:rPr lang="en-US" smtClean="0"/>
              <a:pPr/>
              <a:t>7/2/2020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3910810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D1D67-35DA-4FAA-8A4C-065B9F961CF4}" type="datetimeFigureOut">
              <a:rPr lang="en-US" smtClean="0"/>
              <a:pPr/>
              <a:t>7/2/2020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414111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D1D67-35DA-4FAA-8A4C-065B9F961CF4}" type="datetimeFigureOut">
              <a:rPr lang="en-US" smtClean="0"/>
              <a:pPr/>
              <a:t>7/2/2020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CDBCE8F-905C-4C8B-A46D-D09AA03C1B7D}"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52518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46D1D67-35DA-4FAA-8A4C-065B9F961CF4}" type="datetimeFigureOut">
              <a:rPr lang="en-US" smtClean="0"/>
              <a:pPr/>
              <a:t>7/2/2020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7553934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46D1D67-35DA-4FAA-8A4C-065B9F961CF4}" type="datetimeFigureOut">
              <a:rPr lang="en-US" smtClean="0"/>
              <a:pPr/>
              <a:t>7/2/2020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CDBCE8F-905C-4C8B-A46D-D09AA03C1B7D}"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74939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46D1D67-35DA-4FAA-8A4C-065B9F961CF4}" type="datetimeFigureOut">
              <a:rPr lang="en-US" smtClean="0"/>
              <a:pPr/>
              <a:t>7/2/2020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32997903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6D1D67-35DA-4FAA-8A4C-065B9F961CF4}" type="datetimeFigureOut">
              <a:rPr lang="en-US" smtClean="0"/>
              <a:pPr/>
              <a:t>7/2/2020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266416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6D1D67-35DA-4FAA-8A4C-065B9F961CF4}" type="datetimeFigureOut">
              <a:rPr lang="en-US" smtClean="0"/>
              <a:pPr/>
              <a:t>7/2/2020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546839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6D1D67-35DA-4FAA-8A4C-065B9F961CF4}" type="datetimeFigureOut">
              <a:rPr lang="en-US" smtClean="0"/>
              <a:pPr/>
              <a:t>7/2/2020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904565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D1D67-35DA-4FAA-8A4C-065B9F961CF4}" type="datetimeFigureOut">
              <a:rPr lang="en-US" smtClean="0"/>
              <a:pPr/>
              <a:t>7/2/2020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368887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6D1D67-35DA-4FAA-8A4C-065B9F961CF4}" type="datetimeFigureOut">
              <a:rPr lang="en-US" smtClean="0"/>
              <a:pPr/>
              <a:t>7/2/2020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1833930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6D1D67-35DA-4FAA-8A4C-065B9F961CF4}" type="datetimeFigureOut">
              <a:rPr lang="en-US" smtClean="0"/>
              <a:pPr/>
              <a:t>7/2/2020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2616211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46D1D67-35DA-4FAA-8A4C-065B9F961CF4}" type="datetimeFigureOut">
              <a:rPr lang="en-US" smtClean="0"/>
              <a:pPr/>
              <a:t>7/2/2020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4147677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6D1D67-35DA-4FAA-8A4C-065B9F961CF4}" type="datetimeFigureOut">
              <a:rPr lang="en-US" smtClean="0"/>
              <a:pPr/>
              <a:t>7/2/2020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1583276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D1D67-35DA-4FAA-8A4C-065B9F961CF4}" type="datetimeFigureOut">
              <a:rPr lang="en-US" smtClean="0"/>
              <a:pPr/>
              <a:t>7/2/2020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1649870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D1D67-35DA-4FAA-8A4C-065B9F961CF4}" type="datetimeFigureOut">
              <a:rPr lang="en-US" smtClean="0"/>
              <a:pPr/>
              <a:t>7/2/2020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CDBCE8F-905C-4C8B-A46D-D09AA03C1B7D}" type="slidenum">
              <a:rPr lang="en-US" smtClean="0"/>
              <a:pPr/>
              <a:t>‹#›</a:t>
            </a:fld>
            <a:endParaRPr lang="en-US"/>
          </a:p>
        </p:txBody>
      </p:sp>
    </p:spTree>
    <p:extLst>
      <p:ext uri="{BB962C8B-B14F-4D97-AF65-F5344CB8AC3E}">
        <p14:creationId xmlns:p14="http://schemas.microsoft.com/office/powerpoint/2010/main" val="1124050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46D1D67-35DA-4FAA-8A4C-065B9F961CF4}" type="datetimeFigureOut">
              <a:rPr lang="en-US" smtClean="0"/>
              <a:pPr/>
              <a:t>7/2/2020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CDBCE8F-905C-4C8B-A46D-D09AA03C1B7D}" type="slidenum">
              <a:rPr lang="en-US" smtClean="0"/>
              <a:pPr/>
              <a:t>‹#›</a:t>
            </a:fld>
            <a:endParaRPr lang="en-US"/>
          </a:p>
        </p:txBody>
      </p:sp>
    </p:spTree>
    <p:extLst>
      <p:ext uri="{BB962C8B-B14F-4D97-AF65-F5344CB8AC3E}">
        <p14:creationId xmlns:p14="http://schemas.microsoft.com/office/powerpoint/2010/main" val="270110950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4851" y="2257424"/>
            <a:ext cx="8915399" cy="2262781"/>
          </a:xfrm>
        </p:spPr>
        <p:txBody>
          <a:bodyPr>
            <a:normAutofit/>
          </a:bodyPr>
          <a:lstStyle/>
          <a:p>
            <a:pPr algn="ctr"/>
            <a:r>
              <a:rPr lang="ka-GE" dirty="0" smtClean="0"/>
              <a:t>ხარისხის უზრუნველყოფის სამსახურის ანგარიში</a:t>
            </a:r>
            <a:endParaRPr lang="en-US" dirty="0"/>
          </a:p>
        </p:txBody>
      </p:sp>
      <p:sp>
        <p:nvSpPr>
          <p:cNvPr id="3" name="Subtitle 2"/>
          <p:cNvSpPr>
            <a:spLocks noGrp="1"/>
          </p:cNvSpPr>
          <p:nvPr>
            <p:ph type="subTitle" idx="1"/>
          </p:nvPr>
        </p:nvSpPr>
        <p:spPr>
          <a:xfrm>
            <a:off x="1974850" y="4963117"/>
            <a:ext cx="8915399" cy="1126283"/>
          </a:xfrm>
        </p:spPr>
        <p:txBody>
          <a:bodyPr>
            <a:normAutofit/>
          </a:bodyPr>
          <a:lstStyle/>
          <a:p>
            <a:pPr algn="ctr"/>
            <a:r>
              <a:rPr lang="en-US" sz="4800" dirty="0" smtClean="0">
                <a:solidFill>
                  <a:schemeClr val="tx1"/>
                </a:solidFill>
              </a:rPr>
              <a:t>2019</a:t>
            </a:r>
            <a:endParaRPr lang="en-US" sz="4800" dirty="0">
              <a:solidFill>
                <a:schemeClr val="tx1"/>
              </a:solidFill>
            </a:endParaRPr>
          </a:p>
        </p:txBody>
      </p:sp>
      <p:pic>
        <p:nvPicPr>
          <p:cNvPr id="4" name="Picture 6" descr="logo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57825" y="461961"/>
            <a:ext cx="1286302" cy="179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89367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6271" y="980321"/>
            <a:ext cx="4873249" cy="857358"/>
          </a:xfrm>
        </p:spPr>
        <p:txBody>
          <a:bodyPr>
            <a:normAutofit fontScale="90000"/>
          </a:bodyPr>
          <a:lstStyle/>
          <a:p>
            <a:pPr algn="ctr"/>
            <a:r>
              <a:rPr lang="ka-GE" sz="1800" b="1" dirty="0" smtClean="0"/>
              <a:t>თქვენი აზრით, საკმარისია თუ არა საგანმანათლებლო პროგრამის სწავლის შედეგები შემდგომ საფეხურზე სწავლის გასაგრძელებლად?</a:t>
            </a:r>
            <a:endParaRPr lang="en-US" sz="1800" b="1" dirty="0"/>
          </a:p>
        </p:txBody>
      </p:sp>
      <p:pic>
        <p:nvPicPr>
          <p:cNvPr id="4" name="Picture 3"/>
          <p:cNvPicPr>
            <a:picLocks noChangeAspect="1"/>
          </p:cNvPicPr>
          <p:nvPr/>
        </p:nvPicPr>
        <p:blipFill>
          <a:blip r:embed="rId2"/>
          <a:stretch>
            <a:fillRect/>
          </a:stretch>
        </p:blipFill>
        <p:spPr>
          <a:xfrm>
            <a:off x="1356272" y="2543636"/>
            <a:ext cx="4873248" cy="3297871"/>
          </a:xfrm>
          <a:prstGeom prst="rect">
            <a:avLst/>
          </a:prstGeom>
        </p:spPr>
      </p:pic>
      <p:sp>
        <p:nvSpPr>
          <p:cNvPr id="5" name="Title 1"/>
          <p:cNvSpPr txBox="1">
            <a:spLocks/>
          </p:cNvSpPr>
          <p:nvPr/>
        </p:nvSpPr>
        <p:spPr>
          <a:xfrm>
            <a:off x="6741262" y="1110848"/>
            <a:ext cx="5037892" cy="549275"/>
          </a:xfrm>
          <a:prstGeom prst="rect">
            <a:avLst/>
          </a:prstGeom>
        </p:spPr>
        <p:txBody>
          <a:bodyPr vert="horz" lIns="91440" tIns="45720" rIns="91440" bIns="45720" rtlCol="0" anchor="b">
            <a:normAutofit fontScale="92500" lnSpcReduction="2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ka-GE" sz="1800" b="1" dirty="0" smtClean="0"/>
              <a:t>მიგაჩნიათ თუ არა, რომ არსებული შეფასების სისტემა არის გამჭვირვალე?</a:t>
            </a:r>
            <a:endParaRPr lang="en-US" sz="1800" b="1" dirty="0"/>
          </a:p>
        </p:txBody>
      </p:sp>
      <p:pic>
        <p:nvPicPr>
          <p:cNvPr id="6" name="Content Placeholder 3"/>
          <p:cNvPicPr>
            <a:picLocks noChangeAspect="1"/>
          </p:cNvPicPr>
          <p:nvPr/>
        </p:nvPicPr>
        <p:blipFill>
          <a:blip r:embed="rId3"/>
          <a:stretch>
            <a:fillRect/>
          </a:stretch>
        </p:blipFill>
        <p:spPr>
          <a:xfrm>
            <a:off x="6741262" y="2543636"/>
            <a:ext cx="5037892" cy="3297871"/>
          </a:xfrm>
          <a:prstGeom prst="rect">
            <a:avLst/>
          </a:prstGeom>
        </p:spPr>
      </p:pic>
    </p:spTree>
    <p:extLst>
      <p:ext uri="{BB962C8B-B14F-4D97-AF65-F5344CB8AC3E}">
        <p14:creationId xmlns:p14="http://schemas.microsoft.com/office/powerpoint/2010/main" val="2742782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2191" y="810540"/>
            <a:ext cx="4083085" cy="458966"/>
          </a:xfrm>
        </p:spPr>
        <p:txBody>
          <a:bodyPr>
            <a:normAutofit/>
          </a:bodyPr>
          <a:lstStyle/>
          <a:p>
            <a:pPr algn="ctr"/>
            <a:r>
              <a:rPr lang="ka-GE" sz="1600" b="1" dirty="0" smtClean="0">
                <a:solidFill>
                  <a:schemeClr val="tx1"/>
                </a:solidFill>
              </a:rPr>
              <a:t>კმაყოფილი ხართ თუ არა ბიბლიოთეკით?</a:t>
            </a:r>
            <a:endParaRPr lang="en-US" sz="1600" b="1" dirty="0">
              <a:solidFill>
                <a:schemeClr val="tx1"/>
              </a:solidFill>
            </a:endParaRPr>
          </a:p>
        </p:txBody>
      </p:sp>
      <p:pic>
        <p:nvPicPr>
          <p:cNvPr id="4" name="Content Placeholder 3"/>
          <p:cNvPicPr>
            <a:picLocks noGrp="1" noChangeAspect="1"/>
          </p:cNvPicPr>
          <p:nvPr>
            <p:ph idx="1"/>
          </p:nvPr>
        </p:nvPicPr>
        <p:blipFill>
          <a:blip r:embed="rId2"/>
          <a:stretch>
            <a:fillRect/>
          </a:stretch>
        </p:blipFill>
        <p:spPr>
          <a:xfrm>
            <a:off x="708448" y="1983956"/>
            <a:ext cx="5490573" cy="3411019"/>
          </a:xfrm>
          <a:prstGeom prst="rect">
            <a:avLst/>
          </a:prstGeom>
        </p:spPr>
      </p:pic>
      <p:sp>
        <p:nvSpPr>
          <p:cNvPr id="5" name="Title 1"/>
          <p:cNvSpPr txBox="1">
            <a:spLocks/>
          </p:cNvSpPr>
          <p:nvPr/>
        </p:nvSpPr>
        <p:spPr>
          <a:xfrm>
            <a:off x="6651782" y="828295"/>
            <a:ext cx="4747146" cy="423455"/>
          </a:xfrm>
          <a:prstGeom prst="rect">
            <a:avLst/>
          </a:prstGeom>
        </p:spPr>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ka-GE" sz="1600" b="1" dirty="0" smtClean="0">
                <a:solidFill>
                  <a:schemeClr val="tx1"/>
                </a:solidFill>
              </a:rPr>
              <a:t>ზოგადად, რამდენად გაკმაყოფილებთ პროფესორ-მასწავლებელთა კვალიფიკაცია ?</a:t>
            </a:r>
            <a:endParaRPr lang="en-US" sz="1600" b="1" dirty="0">
              <a:solidFill>
                <a:schemeClr val="tx1"/>
              </a:solidFill>
            </a:endParaRPr>
          </a:p>
        </p:txBody>
      </p:sp>
      <p:pic>
        <p:nvPicPr>
          <p:cNvPr id="6" name="Content Placeholder 3"/>
          <p:cNvPicPr>
            <a:picLocks noChangeAspect="1"/>
          </p:cNvPicPr>
          <p:nvPr/>
        </p:nvPicPr>
        <p:blipFill>
          <a:blip r:embed="rId3"/>
          <a:stretch>
            <a:fillRect/>
          </a:stretch>
        </p:blipFill>
        <p:spPr>
          <a:xfrm>
            <a:off x="6651782" y="1983956"/>
            <a:ext cx="5132587" cy="3411019"/>
          </a:xfrm>
          <a:prstGeom prst="rect">
            <a:avLst/>
          </a:prstGeom>
        </p:spPr>
      </p:pic>
    </p:spTree>
    <p:extLst>
      <p:ext uri="{BB962C8B-B14F-4D97-AF65-F5344CB8AC3E}">
        <p14:creationId xmlns:p14="http://schemas.microsoft.com/office/powerpoint/2010/main" val="55503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740023" y="782716"/>
            <a:ext cx="9534616" cy="1060372"/>
          </a:xfrm>
          <a:prstGeom prst="rect">
            <a:avLst/>
          </a:prstGeom>
        </p:spPr>
        <p:txBody>
          <a:bodyPr vert="horz" lIns="91440" tIns="45720" rIns="91440" bIns="45720" rtlCol="0" anchor="b">
            <a:normAutofit fontScale="3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ka-GE" sz="6300" b="1" i="1" dirty="0" smtClean="0"/>
              <a:t>სტუდენტთა ინტერვიუებიდან დადგინდა, რომ  მნიშვნელოვანია შემდეგი სახის ღონისძიებების გატარება</a:t>
            </a:r>
            <a:r>
              <a:rPr lang="ka-GE" sz="1600" b="1" i="1" dirty="0" smtClean="0"/>
              <a:t>:</a:t>
            </a:r>
            <a:endParaRPr lang="en-US" sz="1600" dirty="0"/>
          </a:p>
        </p:txBody>
      </p:sp>
      <p:sp>
        <p:nvSpPr>
          <p:cNvPr id="6" name="Content Placeholder 2"/>
          <p:cNvSpPr txBox="1">
            <a:spLocks/>
          </p:cNvSpPr>
          <p:nvPr/>
        </p:nvSpPr>
        <p:spPr>
          <a:xfrm>
            <a:off x="1850993" y="2421802"/>
            <a:ext cx="9312676" cy="4074850"/>
          </a:xfrm>
          <a:prstGeom prst="rect">
            <a:avLst/>
          </a:prstGeom>
        </p:spPr>
        <p:txBody>
          <a:bodyPr vert="horz" lIns="91440" tIns="45720" rIns="91440" bIns="45720" rtlCol="0" anchor="t">
            <a:normAutofit fontScale="40000" lnSpcReduction="20000"/>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168275" indent="-168275" algn="just">
              <a:lnSpc>
                <a:spcPct val="120000"/>
              </a:lnSpc>
              <a:buFont typeface="Arial" panose="020B0604020202020204" pitchFamily="34" charset="0"/>
              <a:buChar char="•"/>
            </a:pPr>
            <a:r>
              <a:rPr lang="ka-GE" sz="4300" i="1" dirty="0" smtClean="0"/>
              <a:t>სწავლების </a:t>
            </a:r>
            <a:r>
              <a:rPr lang="ka-GE" sz="4300" i="1" dirty="0"/>
              <a:t>თანამედროვე მეთოდების დანერგვა, სწავლისათვის უკეთესი გარემოს შექმნა; </a:t>
            </a:r>
            <a:endParaRPr lang="en-US" sz="4300" i="1" dirty="0" smtClean="0"/>
          </a:p>
          <a:p>
            <a:pPr marL="168275" indent="-168275">
              <a:lnSpc>
                <a:spcPct val="120000"/>
              </a:lnSpc>
              <a:buFont typeface="Arial" panose="020B0604020202020204" pitchFamily="34" charset="0"/>
              <a:buChar char="•"/>
            </a:pPr>
            <a:r>
              <a:rPr lang="ka-GE" sz="4300" i="1" dirty="0"/>
              <a:t>სტუდენტთა მოტივაციის ამაღლება, საერთაშორისო ურთიერთობების გაღრმავება</a:t>
            </a:r>
            <a:r>
              <a:rPr lang="ka-GE" sz="4300" i="1" dirty="0" smtClean="0"/>
              <a:t>;</a:t>
            </a:r>
          </a:p>
          <a:p>
            <a:pPr marL="168275" indent="-168275">
              <a:lnSpc>
                <a:spcPct val="120000"/>
              </a:lnSpc>
              <a:buFont typeface="Arial" panose="020B0604020202020204" pitchFamily="34" charset="0"/>
              <a:buChar char="•"/>
            </a:pPr>
            <a:r>
              <a:rPr lang="ka-GE" sz="4300" i="1" dirty="0" smtClean="0"/>
              <a:t>უნივერსიტეტის </a:t>
            </a:r>
            <a:r>
              <a:rPr lang="ka-GE" sz="4300" i="1" dirty="0"/>
              <a:t>ინფრასტრუქტურის </a:t>
            </a:r>
            <a:r>
              <a:rPr lang="ka-GE" sz="4300" i="1" dirty="0" smtClean="0"/>
              <a:t>შემდგომი გაუმჯობესება</a:t>
            </a:r>
            <a:r>
              <a:rPr lang="ka-GE" sz="4300" i="1" dirty="0"/>
              <a:t>; </a:t>
            </a:r>
            <a:endParaRPr lang="ka-GE" sz="4300" i="1" dirty="0" smtClean="0"/>
          </a:p>
          <a:p>
            <a:pPr marL="168275" indent="-168275" algn="just">
              <a:lnSpc>
                <a:spcPct val="120000"/>
              </a:lnSpc>
              <a:buFont typeface="Arial" panose="020B0604020202020204" pitchFamily="34" charset="0"/>
              <a:buChar char="•"/>
            </a:pPr>
            <a:r>
              <a:rPr lang="ka-GE" sz="4300" i="1" dirty="0" smtClean="0"/>
              <a:t>ონლაინ </a:t>
            </a:r>
            <a:r>
              <a:rPr lang="ka-GE" sz="4300" i="1" dirty="0"/>
              <a:t>სტუდენტური ბაზის საბოლოოდ გამართვა-მოწესრიგება სტუდენტთა მომსახურების გაუმჯობესების მიზნით</a:t>
            </a:r>
            <a:r>
              <a:rPr lang="ka-GE" sz="4300" i="1" dirty="0" smtClean="0"/>
              <a:t>;</a:t>
            </a:r>
          </a:p>
          <a:p>
            <a:pPr marL="168275" indent="-168275" algn="just">
              <a:lnSpc>
                <a:spcPct val="120000"/>
              </a:lnSpc>
              <a:buFont typeface="Arial" panose="020B0604020202020204" pitchFamily="34" charset="0"/>
              <a:buChar char="•"/>
            </a:pPr>
            <a:r>
              <a:rPr lang="ka-GE" sz="4300" i="1" dirty="0" smtClean="0"/>
              <a:t>საბიბლიოთეკო </a:t>
            </a:r>
            <a:r>
              <a:rPr lang="ka-GE" sz="4300" i="1" dirty="0"/>
              <a:t>ფონდის მუდმივი შევსება</a:t>
            </a:r>
            <a:r>
              <a:rPr lang="ka-GE" sz="4300" i="1" dirty="0" smtClean="0"/>
              <a:t>;</a:t>
            </a:r>
          </a:p>
          <a:p>
            <a:pPr marL="168275" indent="-168275" algn="just">
              <a:lnSpc>
                <a:spcPct val="120000"/>
              </a:lnSpc>
              <a:buFont typeface="Arial" panose="020B0604020202020204" pitchFamily="34" charset="0"/>
              <a:buChar char="•"/>
            </a:pPr>
            <a:r>
              <a:rPr lang="ka-GE" sz="4300" i="1" dirty="0" smtClean="0"/>
              <a:t>სასწავლო </a:t>
            </a:r>
            <a:r>
              <a:rPr lang="ka-GE" sz="4300" i="1" dirty="0"/>
              <a:t>და სამეცნიერო-კვლევითი პროექტებში ჩართვა</a:t>
            </a:r>
            <a:r>
              <a:rPr lang="ka-GE" sz="4300" i="1" dirty="0" smtClean="0"/>
              <a:t>;</a:t>
            </a:r>
          </a:p>
          <a:p>
            <a:pPr marL="168275" indent="-168275" algn="just">
              <a:lnSpc>
                <a:spcPct val="120000"/>
              </a:lnSpc>
              <a:buFont typeface="Arial" panose="020B0604020202020204" pitchFamily="34" charset="0"/>
              <a:buChar char="•"/>
            </a:pPr>
            <a:r>
              <a:rPr lang="ka-GE" sz="4300" i="1" dirty="0" smtClean="0"/>
              <a:t>სწავლების </a:t>
            </a:r>
            <a:r>
              <a:rPr lang="ka-GE" sz="4300" i="1" dirty="0"/>
              <a:t>პროცესში პრაქტიკული კომპონენტების გაძლიერება შრომის ბაზრის მოთხოვნების შესაბამისად</a:t>
            </a:r>
            <a:r>
              <a:rPr lang="ka-GE" sz="4300" i="1" dirty="0" smtClean="0"/>
              <a:t>.</a:t>
            </a:r>
            <a:endParaRPr lang="en-US" sz="4300" i="1" dirty="0" smtClean="0"/>
          </a:p>
          <a:p>
            <a:endParaRPr lang="en-US" dirty="0"/>
          </a:p>
        </p:txBody>
      </p:sp>
    </p:spTree>
    <p:extLst>
      <p:ext uri="{BB962C8B-B14F-4D97-AF65-F5344CB8AC3E}">
        <p14:creationId xmlns:p14="http://schemas.microsoft.com/office/powerpoint/2010/main" val="1726610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124" y="2843655"/>
            <a:ext cx="8911687" cy="1690465"/>
          </a:xfrm>
        </p:spPr>
        <p:txBody>
          <a:bodyPr>
            <a:normAutofit fontScale="90000"/>
          </a:bodyPr>
          <a:lstStyle/>
          <a:p>
            <a:pPr algn="ctr">
              <a:lnSpc>
                <a:spcPct val="150000"/>
              </a:lnSpc>
            </a:pPr>
            <a:r>
              <a:rPr lang="ka-GE" dirty="0" smtClean="0"/>
              <a:t>სოხუმის სახელმწიფო უნივერსიტეტი</a:t>
            </a:r>
            <a:br>
              <a:rPr lang="ka-GE" dirty="0" smtClean="0"/>
            </a:br>
            <a:r>
              <a:rPr lang="ka-GE" dirty="0" smtClean="0"/>
              <a:t>ხარისხის უზრუნველყოფის სამსახური</a:t>
            </a:r>
            <a:endParaRPr lang="en-US" dirty="0"/>
          </a:p>
        </p:txBody>
      </p:sp>
      <p:sp>
        <p:nvSpPr>
          <p:cNvPr id="4" name="Title 1"/>
          <p:cNvSpPr txBox="1">
            <a:spLocks/>
          </p:cNvSpPr>
          <p:nvPr/>
        </p:nvSpPr>
        <p:spPr>
          <a:xfrm>
            <a:off x="3191936" y="5353274"/>
            <a:ext cx="6342061" cy="120469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50000"/>
              </a:lnSpc>
            </a:pPr>
            <a:r>
              <a:rPr lang="ka-GE" sz="2400" dirty="0" smtClean="0">
                <a:latin typeface="+mn-lt"/>
              </a:rPr>
              <a:t>კონტაქტი</a:t>
            </a:r>
          </a:p>
          <a:p>
            <a:pPr algn="ctr">
              <a:lnSpc>
                <a:spcPct val="150000"/>
              </a:lnSpc>
            </a:pPr>
            <a:r>
              <a:rPr lang="ka-GE" sz="2400" dirty="0" smtClean="0">
                <a:latin typeface="+mn-lt"/>
              </a:rPr>
              <a:t>ელ ფოსტა - </a:t>
            </a:r>
            <a:r>
              <a:rPr lang="en-US" sz="2400" dirty="0" smtClean="0">
                <a:latin typeface="+mn-lt"/>
              </a:rPr>
              <a:t>qas@sou.edu.ge</a:t>
            </a:r>
            <a:endParaRPr lang="en-US" sz="2400" dirty="0">
              <a:latin typeface="+mn-lt"/>
            </a:endParaRPr>
          </a:p>
        </p:txBody>
      </p:sp>
      <p:pic>
        <p:nvPicPr>
          <p:cNvPr id="5" name="Picture 6" descr="logo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69449" y="462626"/>
            <a:ext cx="1378423" cy="1924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1119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659621"/>
            <a:ext cx="9144001" cy="1280890"/>
          </a:xfrm>
        </p:spPr>
        <p:txBody>
          <a:bodyPr>
            <a:normAutofit/>
          </a:bodyPr>
          <a:lstStyle/>
          <a:p>
            <a:pPr algn="ctr"/>
            <a:r>
              <a:rPr lang="ka-GE" sz="2800" b="1" dirty="0" smtClean="0"/>
              <a:t>ცვლილებები </a:t>
            </a:r>
            <a:r>
              <a:rPr lang="ka-GE" sz="2800" b="1" dirty="0"/>
              <a:t>მარეგულირებელი </a:t>
            </a:r>
            <a:r>
              <a:rPr lang="ka-GE" sz="2800" b="1" dirty="0" smtClean="0"/>
              <a:t>წესებსა და </a:t>
            </a:r>
            <a:r>
              <a:rPr lang="ka-GE" sz="2800" b="1" dirty="0"/>
              <a:t>ინსტრუქციებში</a:t>
            </a:r>
            <a:endParaRPr lang="en-US" sz="2800" b="1" dirty="0"/>
          </a:p>
        </p:txBody>
      </p:sp>
      <p:sp>
        <p:nvSpPr>
          <p:cNvPr id="3" name="Content Placeholder 2"/>
          <p:cNvSpPr>
            <a:spLocks noGrp="1"/>
          </p:cNvSpPr>
          <p:nvPr>
            <p:ph idx="1"/>
          </p:nvPr>
        </p:nvSpPr>
        <p:spPr>
          <a:xfrm>
            <a:off x="1143000" y="1940511"/>
            <a:ext cx="10458450" cy="4303127"/>
          </a:xfrm>
        </p:spPr>
        <p:txBody>
          <a:bodyPr>
            <a:normAutofit fontScale="92500" lnSpcReduction="10000"/>
          </a:bodyPr>
          <a:lstStyle/>
          <a:p>
            <a:pPr marL="0" indent="0" algn="just">
              <a:lnSpc>
                <a:spcPct val="150000"/>
              </a:lnSpc>
              <a:buNone/>
            </a:pPr>
            <a:r>
              <a:rPr lang="ka-GE" b="1" i="1" dirty="0" smtClean="0"/>
              <a:t>1. ახალი ეროვნული კვალიფიკაციების ჩარჩოსა და  სწავლის სფეროების კლასიფიკატორის დამტკიცების შესაბამისად განხორციელდა ცვლილებები:</a:t>
            </a:r>
          </a:p>
          <a:p>
            <a:pPr algn="just">
              <a:lnSpc>
                <a:spcPct val="150000"/>
              </a:lnSpc>
            </a:pPr>
            <a:r>
              <a:rPr lang="ka-GE" b="1" i="1" dirty="0" smtClean="0"/>
              <a:t>სასწავლო პროცესის მარეგულირებელ წესში;</a:t>
            </a:r>
          </a:p>
          <a:p>
            <a:pPr algn="just">
              <a:lnSpc>
                <a:spcPct val="150000"/>
              </a:lnSpc>
            </a:pPr>
            <a:r>
              <a:rPr lang="ka-GE" b="1" i="1" dirty="0" smtClean="0"/>
              <a:t>დოქტორანტურის მინიმალურ სტანდარტში;</a:t>
            </a:r>
          </a:p>
          <a:p>
            <a:pPr algn="just">
              <a:lnSpc>
                <a:spcPct val="150000"/>
              </a:lnSpc>
            </a:pPr>
            <a:r>
              <a:rPr lang="ka-GE" b="1" i="1" dirty="0" smtClean="0"/>
              <a:t>საბაკალავრო პროგრამის  შემუშავების ინსტრუქციაში;</a:t>
            </a:r>
          </a:p>
          <a:p>
            <a:pPr algn="just">
              <a:lnSpc>
                <a:spcPct val="150000"/>
              </a:lnSpc>
            </a:pPr>
            <a:r>
              <a:rPr lang="ka-GE" b="1" i="1" dirty="0"/>
              <a:t>სამაგისტრო პროგრამის</a:t>
            </a:r>
            <a:r>
              <a:rPr lang="ka-GE" b="1" i="1" dirty="0" smtClean="0"/>
              <a:t>  </a:t>
            </a:r>
            <a:r>
              <a:rPr lang="ka-GE" b="1" i="1" dirty="0"/>
              <a:t>შემუშავების ინსტრუქციაში </a:t>
            </a:r>
            <a:endParaRPr lang="ka-GE" b="1" i="1" dirty="0" smtClean="0"/>
          </a:p>
          <a:p>
            <a:pPr algn="just">
              <a:lnSpc>
                <a:spcPct val="150000"/>
              </a:lnSpc>
            </a:pPr>
            <a:r>
              <a:rPr lang="ka-GE" b="1" i="1" dirty="0" smtClean="0"/>
              <a:t>სადოქტორო </a:t>
            </a:r>
            <a:r>
              <a:rPr lang="ka-GE" b="1" i="1" dirty="0"/>
              <a:t>პროგრამის  შემუშავების ინსტრუქციაში </a:t>
            </a:r>
          </a:p>
          <a:p>
            <a:pPr marL="0" indent="0" algn="just">
              <a:lnSpc>
                <a:spcPct val="150000"/>
              </a:lnSpc>
              <a:buNone/>
            </a:pPr>
            <a:r>
              <a:rPr lang="ka-GE" b="1" i="1" dirty="0" smtClean="0"/>
              <a:t>2. ავტორიზაციის ექსპერტების  რეკომენდაციების მიხედვით შევიდა ცვლილებები უნივერსიტეტის სტრატეგიული განვითარების გეგმაში</a:t>
            </a:r>
          </a:p>
          <a:p>
            <a:endParaRPr lang="ka-GE" b="1" i="1" dirty="0" smtClean="0"/>
          </a:p>
          <a:p>
            <a:endParaRPr lang="ka-GE" b="1" i="1" dirty="0" smtClean="0"/>
          </a:p>
          <a:p>
            <a:endParaRPr lang="en-US" dirty="0"/>
          </a:p>
        </p:txBody>
      </p:sp>
    </p:spTree>
    <p:extLst>
      <p:ext uri="{BB962C8B-B14F-4D97-AF65-F5344CB8AC3E}">
        <p14:creationId xmlns:p14="http://schemas.microsoft.com/office/powerpoint/2010/main" val="2453936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50993" y="371474"/>
            <a:ext cx="9531564" cy="595788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ka-GE" sz="2600" b="1" dirty="0" smtClean="0">
                <a:latin typeface="+mn-lt"/>
              </a:rPr>
              <a:t>პლაგიატთან ბრძოლის ღონისძიებები</a:t>
            </a:r>
          </a:p>
          <a:p>
            <a:r>
              <a:rPr lang="ka-GE" sz="1600" dirty="0" smtClean="0"/>
              <a:t> </a:t>
            </a:r>
            <a:endParaRPr lang="en-US" sz="1600" dirty="0"/>
          </a:p>
          <a:p>
            <a:pPr marL="285750" indent="-285750" algn="just">
              <a:buFont typeface="Arial" panose="020B0604020202020204" pitchFamily="34" charset="0"/>
              <a:buChar char="•"/>
            </a:pPr>
            <a:r>
              <a:rPr lang="ka-GE" sz="1600" dirty="0"/>
              <a:t>2019 წლის 4 თებერვალს გაფორმდა ხელშეკრულება სოხუმის სახელმწიფო უნივერსიტეტსა და პოლონურ კომპანია </a:t>
            </a:r>
            <a:r>
              <a:rPr lang="ka-GE" sz="1600" b="1" dirty="0"/>
              <a:t>შპს Plagiat.pl </a:t>
            </a:r>
            <a:r>
              <a:rPr lang="ka-GE" sz="1600" b="1" dirty="0" err="1"/>
              <a:t>Sp</a:t>
            </a:r>
            <a:r>
              <a:rPr lang="ka-GE" sz="1600" b="1" dirty="0"/>
              <a:t> z </a:t>
            </a:r>
            <a:r>
              <a:rPr lang="ka-GE" sz="1600" b="1" dirty="0" err="1"/>
              <a:t>o.o</a:t>
            </a:r>
            <a:r>
              <a:rPr lang="ka-GE" sz="1600" dirty="0"/>
              <a:t> - შორის, რომლის თანახმადაც უნივერსიტეტმა შეიძინა ერთწლიანი ლიცენზია ამ კომპანიის </a:t>
            </a:r>
            <a:r>
              <a:rPr lang="ka-GE" sz="1600" dirty="0" err="1"/>
              <a:t>ანტიპლაგიატის</a:t>
            </a:r>
            <a:r>
              <a:rPr lang="ka-GE" sz="1600" dirty="0"/>
              <a:t> სისტემის სრულად გამოყენების შესახებ. </a:t>
            </a:r>
            <a:endParaRPr lang="ka-GE" sz="1600" dirty="0" smtClean="0"/>
          </a:p>
          <a:p>
            <a:pPr marL="285750" indent="-285750" algn="just">
              <a:buFont typeface="Arial" panose="020B0604020202020204" pitchFamily="34" charset="0"/>
              <a:buChar char="•"/>
            </a:pPr>
            <a:r>
              <a:rPr lang="ka-GE" sz="1600" dirty="0" smtClean="0"/>
              <a:t>შევიდა </a:t>
            </a:r>
            <a:r>
              <a:rPr lang="ka-GE" sz="1600" dirty="0"/>
              <a:t>შესაბამისი ცვლილებები ნორმატიულ დოკუმენტებში, </a:t>
            </a:r>
            <a:endParaRPr lang="ka-GE" sz="1600" dirty="0" smtClean="0"/>
          </a:p>
          <a:p>
            <a:pPr marL="285750" indent="-285750" algn="just">
              <a:buFont typeface="Arial" panose="020B0604020202020204" pitchFamily="34" charset="0"/>
              <a:buChar char="•"/>
            </a:pPr>
            <a:r>
              <a:rPr lang="ka-GE" sz="1600" dirty="0" smtClean="0"/>
              <a:t>„სსიპ </a:t>
            </a:r>
            <a:r>
              <a:rPr lang="ka-GE" sz="1600" dirty="0"/>
              <a:t>- სოხუმის სახელმწიფო უნივერსიტეტის აკადემიური, სამეცნიერო, მოწვეული პერსონალისა და სტუდენტების (დოქტორანტურა/მაგისტრატურა /ბაკალავრიატი) აკადემიური ეთიკისა და აკადემიური დისციპლინის დარღვევისთვის პასუხისმგებლობის შესახებ“ დებულებაში, </a:t>
            </a:r>
            <a:endParaRPr lang="ka-GE" sz="1600" dirty="0" smtClean="0"/>
          </a:p>
          <a:p>
            <a:pPr marL="285750" indent="-285750" algn="just">
              <a:buFont typeface="Arial" panose="020B0604020202020204" pitchFamily="34" charset="0"/>
              <a:buChar char="•"/>
            </a:pPr>
            <a:r>
              <a:rPr lang="ka-GE" sz="1600" dirty="0" smtClean="0"/>
              <a:t>დოქტორანტურის </a:t>
            </a:r>
            <a:r>
              <a:rPr lang="ka-GE" sz="1600" dirty="0"/>
              <a:t>მინიმალურ სტანდარტში, </a:t>
            </a:r>
            <a:endParaRPr lang="ka-GE" sz="1600" dirty="0" smtClean="0"/>
          </a:p>
          <a:p>
            <a:pPr marL="285750" indent="-285750" algn="just">
              <a:buFont typeface="Arial" panose="020B0604020202020204" pitchFamily="34" charset="0"/>
              <a:buChar char="•"/>
            </a:pPr>
            <a:r>
              <a:rPr lang="ka-GE" sz="1600" dirty="0" smtClean="0"/>
              <a:t>სადოქტორო </a:t>
            </a:r>
            <a:r>
              <a:rPr lang="ka-GE" sz="1600" dirty="0"/>
              <a:t>და სამაგისტრო ნაშრომების შეფასების ინსტრუქციებში. </a:t>
            </a:r>
            <a:endParaRPr lang="ka-GE" sz="1600" dirty="0" smtClean="0"/>
          </a:p>
          <a:p>
            <a:pPr marL="285750" indent="-285750" algn="just">
              <a:buFont typeface="Arial" panose="020B0604020202020204" pitchFamily="34" charset="0"/>
              <a:buChar char="•"/>
            </a:pPr>
            <a:r>
              <a:rPr lang="ka-GE" sz="1600" dirty="0" smtClean="0"/>
              <a:t>ცვლილებების </a:t>
            </a:r>
            <a:r>
              <a:rPr lang="ka-GE" sz="1600" dirty="0"/>
              <a:t>თანახმად განისაზღვრა ის ძირითადი მოთხოვნები, რომლებიც წინ უნდა უძღოდეს სამაგისტრო თუ სადოქტორო ნაშრომის დაცვის პროცესს. ნაშრომის დაცვაზე დაშვების აუცილებელ პირობად განისაზღვრა მათი შემოწმება  ანტი პლაგიატის ელექტრონულ სისტემაში და აკადემიური საბჭოს მიერ განისაზღვრა ის ძირითადი მაჩვენებლები, რომლის დაკმაყოფილების შემთხვევაში ნაშრომები დაიშვებიან დაცვაზე.</a:t>
            </a:r>
            <a:endParaRPr lang="en-US" sz="1600" dirty="0"/>
          </a:p>
          <a:p>
            <a:pPr marL="285750" indent="-285750" algn="just">
              <a:buFont typeface="Arial" panose="020B0604020202020204" pitchFamily="34" charset="0"/>
              <a:buChar char="•"/>
            </a:pPr>
            <a:r>
              <a:rPr lang="ka-GE" sz="1600" dirty="0" smtClean="0"/>
              <a:t>აღნიშნული </a:t>
            </a:r>
            <a:r>
              <a:rPr lang="ka-GE" sz="1600" dirty="0"/>
              <a:t>ხელშეკრულების ფარგლებში 2019 წელს კომპანიის წარმომადგენლების მიერ ჩატარდა  შეხვედრები სტუდენტებთან და აკადემიურ პერსონალთან, სადაც განმარტებულ იქნა სისტემის მუშაობის ძირითადი ასპექტები და თავისებურებები. </a:t>
            </a:r>
            <a:endParaRPr lang="ka-GE" sz="1600" dirty="0" smtClean="0"/>
          </a:p>
          <a:p>
            <a:pPr marL="285750" indent="-285750" algn="just">
              <a:buFont typeface="Arial" panose="020B0604020202020204" pitchFamily="34" charset="0"/>
              <a:buChar char="•"/>
            </a:pPr>
            <a:r>
              <a:rPr lang="ka-GE" sz="1600" dirty="0" smtClean="0"/>
              <a:t>ხარისხის </a:t>
            </a:r>
            <a:r>
              <a:rPr lang="ka-GE" sz="1600" dirty="0"/>
              <a:t>უზრუნველყოფის სამსახურის წარმომადგენლები რეგულარულად ატარებენ შეხვედრებს დაინტერესებულ მხარეებთან. </a:t>
            </a:r>
            <a:endParaRPr lang="ka-GE" sz="1600" dirty="0" smtClean="0"/>
          </a:p>
          <a:p>
            <a:pPr marL="285750" indent="-285750" algn="just">
              <a:buFont typeface="Arial" panose="020B0604020202020204" pitchFamily="34" charset="0"/>
              <a:buChar char="•"/>
            </a:pPr>
            <a:r>
              <a:rPr lang="ka-GE" sz="1600" dirty="0" smtClean="0"/>
              <a:t>ლიცენზიის </a:t>
            </a:r>
            <a:r>
              <a:rPr lang="ka-GE" sz="1600" dirty="0"/>
              <a:t>შეძენამ გაცილებით გაამარტივა იდენტური ტექსტების ფრაგმენტების აღმოჩენის პროცესი და ხელი შეუწყო აკადემიური ეთიკისა და აკადემიური დისციპლინის ამაღლების საკითხს, რომელიც  თანამედროვე ეტაპზე ძალზედ პრობლემურ საკითხს  წარმოადგენს.</a:t>
            </a:r>
            <a:endParaRPr lang="en-US" sz="1600" dirty="0"/>
          </a:p>
        </p:txBody>
      </p:sp>
      <p:sp>
        <p:nvSpPr>
          <p:cNvPr id="6" name="Content Placeholder 2"/>
          <p:cNvSpPr txBox="1">
            <a:spLocks/>
          </p:cNvSpPr>
          <p:nvPr/>
        </p:nvSpPr>
        <p:spPr>
          <a:xfrm>
            <a:off x="1850993" y="2150340"/>
            <a:ext cx="9312676" cy="407485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lnSpc>
                <a:spcPct val="120000"/>
              </a:lnSpc>
            </a:pPr>
            <a:endParaRPr lang="en-US" sz="4300" i="1" dirty="0" smtClean="0"/>
          </a:p>
          <a:p>
            <a:endParaRPr lang="en-US" dirty="0"/>
          </a:p>
        </p:txBody>
      </p:sp>
    </p:spTree>
    <p:extLst>
      <p:ext uri="{BB962C8B-B14F-4D97-AF65-F5344CB8AC3E}">
        <p14:creationId xmlns:p14="http://schemas.microsoft.com/office/powerpoint/2010/main" val="3257214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632105" y="513796"/>
            <a:ext cx="9531564" cy="97155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ka-GE" sz="2600" b="1" dirty="0" smtClean="0">
                <a:latin typeface="+mn-lt"/>
              </a:rPr>
              <a:t>სტატისტიკა</a:t>
            </a:r>
          </a:p>
          <a:p>
            <a:r>
              <a:rPr lang="ka-GE" sz="1600" dirty="0" smtClean="0"/>
              <a:t> </a:t>
            </a:r>
            <a:endParaRPr lang="en-US" sz="1600" dirty="0"/>
          </a:p>
          <a:p>
            <a:pPr algn="just"/>
            <a:endParaRPr lang="en-US" sz="1600" dirty="0"/>
          </a:p>
        </p:txBody>
      </p:sp>
      <p:sp>
        <p:nvSpPr>
          <p:cNvPr id="6" name="Content Placeholder 2"/>
          <p:cNvSpPr txBox="1">
            <a:spLocks/>
          </p:cNvSpPr>
          <p:nvPr/>
        </p:nvSpPr>
        <p:spPr>
          <a:xfrm>
            <a:off x="1850993" y="2150340"/>
            <a:ext cx="9312676" cy="407485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lnSpc>
                <a:spcPct val="120000"/>
              </a:lnSpc>
            </a:pPr>
            <a:endParaRPr lang="en-US" sz="4300" i="1" dirty="0" smtClean="0"/>
          </a:p>
          <a:p>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138763695"/>
              </p:ext>
            </p:extLst>
          </p:nvPr>
        </p:nvGraphicFramePr>
        <p:xfrm>
          <a:off x="2714625" y="1589520"/>
          <a:ext cx="8200117" cy="47398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68972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06469" y="617969"/>
            <a:ext cx="9531564" cy="97155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ka-GE" sz="2600" b="1" dirty="0" smtClean="0">
                <a:latin typeface="+mn-lt"/>
              </a:rPr>
              <a:t>სტატისტიკა</a:t>
            </a:r>
          </a:p>
          <a:p>
            <a:r>
              <a:rPr lang="ka-GE" sz="1600" dirty="0" smtClean="0"/>
              <a:t> </a:t>
            </a:r>
            <a:endParaRPr lang="en-US" sz="1600" dirty="0"/>
          </a:p>
          <a:p>
            <a:pPr algn="just"/>
            <a:endParaRPr lang="en-US" sz="1600" dirty="0"/>
          </a:p>
        </p:txBody>
      </p:sp>
      <p:sp>
        <p:nvSpPr>
          <p:cNvPr id="6" name="Content Placeholder 2"/>
          <p:cNvSpPr txBox="1">
            <a:spLocks/>
          </p:cNvSpPr>
          <p:nvPr/>
        </p:nvSpPr>
        <p:spPr>
          <a:xfrm>
            <a:off x="1850993" y="2150340"/>
            <a:ext cx="9312676" cy="407485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lnSpc>
                <a:spcPct val="120000"/>
              </a:lnSpc>
            </a:pPr>
            <a:endParaRPr lang="en-US" sz="4300" i="1" dirty="0" smtClean="0"/>
          </a:p>
          <a:p>
            <a:endParaRPr lang="en-US" dirty="0"/>
          </a:p>
        </p:txBody>
      </p:sp>
      <p:graphicFrame>
        <p:nvGraphicFramePr>
          <p:cNvPr id="7" name="Chart 6"/>
          <p:cNvGraphicFramePr>
            <a:graphicFrameLocks/>
          </p:cNvGraphicFramePr>
          <p:nvPr>
            <p:extLst>
              <p:ext uri="{D42A27DB-BD31-4B8C-83A1-F6EECF244321}">
                <p14:modId xmlns:p14="http://schemas.microsoft.com/office/powerpoint/2010/main" val="3723574051"/>
              </p:ext>
            </p:extLst>
          </p:nvPr>
        </p:nvGraphicFramePr>
        <p:xfrm>
          <a:off x="2779907" y="1462314"/>
          <a:ext cx="7844550" cy="47628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27496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523783"/>
            <a:ext cx="9144000" cy="683581"/>
          </a:xfrm>
        </p:spPr>
        <p:txBody>
          <a:bodyPr>
            <a:normAutofit/>
          </a:bodyPr>
          <a:lstStyle/>
          <a:p>
            <a:pPr algn="ctr"/>
            <a:r>
              <a:rPr lang="ka-GE" sz="2800" b="1" dirty="0" smtClean="0">
                <a:latin typeface="+mn-lt"/>
              </a:rPr>
              <a:t>საგანმანათლებლო პროგრამების აკრედიტაცია</a:t>
            </a:r>
            <a:endParaRPr lang="en-US" sz="2800" b="1" dirty="0">
              <a:latin typeface="+mn-lt"/>
            </a:endParaRPr>
          </a:p>
        </p:txBody>
      </p:sp>
      <p:sp>
        <p:nvSpPr>
          <p:cNvPr id="3" name="Subtitle 2"/>
          <p:cNvSpPr>
            <a:spLocks noGrp="1"/>
          </p:cNvSpPr>
          <p:nvPr>
            <p:ph type="subTitle" idx="1"/>
          </p:nvPr>
        </p:nvSpPr>
        <p:spPr>
          <a:xfrm>
            <a:off x="1523999" y="1826502"/>
            <a:ext cx="9413289" cy="4645736"/>
          </a:xfrm>
        </p:spPr>
        <p:txBody>
          <a:bodyPr>
            <a:normAutofit fontScale="92500" lnSpcReduction="10000"/>
          </a:bodyPr>
          <a:lstStyle/>
          <a:p>
            <a:r>
              <a:rPr lang="ka-GE" b="1" dirty="0" smtClean="0">
                <a:solidFill>
                  <a:schemeClr val="tx1"/>
                </a:solidFill>
              </a:rPr>
              <a:t>პროგრამების რეაკრედიტაცია</a:t>
            </a:r>
          </a:p>
          <a:p>
            <a:endParaRPr lang="ka-GE" sz="500" b="1" dirty="0" smtClean="0">
              <a:solidFill>
                <a:schemeClr val="tx1"/>
              </a:solidFill>
            </a:endParaRPr>
          </a:p>
          <a:p>
            <a:pPr marL="285750" indent="-285750" algn="just">
              <a:buFont typeface="Wingdings" panose="05000000000000000000" pitchFamily="2" charset="2"/>
              <a:buChar char="Ø"/>
            </a:pPr>
            <a:r>
              <a:rPr lang="ka-GE" sz="1500" i="1" dirty="0">
                <a:solidFill>
                  <a:schemeClr val="tx1"/>
                </a:solidFill>
              </a:rPr>
              <a:t>ბიზნესის ადმინისტრირების სადოქტორო პროგრამა</a:t>
            </a:r>
          </a:p>
          <a:p>
            <a:pPr marL="285750" indent="-285750" algn="just">
              <a:buFont typeface="Wingdings" panose="05000000000000000000" pitchFamily="2" charset="2"/>
              <a:buChar char="Ø"/>
            </a:pPr>
            <a:r>
              <a:rPr lang="ka-GE" sz="1500" i="1" dirty="0">
                <a:solidFill>
                  <a:schemeClr val="tx1"/>
                </a:solidFill>
              </a:rPr>
              <a:t>ქართველური ენათმეცნიერების სადოქტორო </a:t>
            </a:r>
            <a:r>
              <a:rPr lang="ka-GE" sz="1500" i="1" dirty="0" smtClean="0">
                <a:solidFill>
                  <a:schemeClr val="tx1"/>
                </a:solidFill>
              </a:rPr>
              <a:t>პროგრამა;</a:t>
            </a:r>
          </a:p>
          <a:p>
            <a:pPr marL="285750" indent="-285750" algn="just">
              <a:buFont typeface="Wingdings" panose="05000000000000000000" pitchFamily="2" charset="2"/>
              <a:buChar char="Ø"/>
            </a:pPr>
            <a:r>
              <a:rPr lang="ka-GE" sz="1500" i="1" dirty="0">
                <a:solidFill>
                  <a:schemeClr val="tx1"/>
                </a:solidFill>
              </a:rPr>
              <a:t>საქართველოს ისტორიის სადოქტორო პროგრამა;</a:t>
            </a:r>
          </a:p>
          <a:p>
            <a:pPr marL="285750" indent="-285750" algn="just">
              <a:buFont typeface="Wingdings" panose="05000000000000000000" pitchFamily="2" charset="2"/>
              <a:buChar char="Ø"/>
            </a:pPr>
            <a:r>
              <a:rPr lang="ka-GE" sz="1500" i="1" dirty="0" smtClean="0">
                <a:solidFill>
                  <a:schemeClr val="tx1"/>
                </a:solidFill>
                <a:latin typeface="Sylfaen" panose="010A0502050306030303" pitchFamily="18" charset="0"/>
              </a:rPr>
              <a:t>ქართული ფილოლოგიის სამაგისტრო პროგრამა;</a:t>
            </a:r>
          </a:p>
          <a:p>
            <a:pPr marL="285750" indent="-285750" algn="just">
              <a:buFont typeface="Wingdings" panose="05000000000000000000" pitchFamily="2" charset="2"/>
              <a:buChar char="Ø"/>
            </a:pPr>
            <a:r>
              <a:rPr lang="ka-GE" sz="1500" i="1" dirty="0" smtClean="0">
                <a:solidFill>
                  <a:schemeClr val="tx1"/>
                </a:solidFill>
                <a:latin typeface="Sylfaen" panose="010A0502050306030303" pitchFamily="18" charset="0"/>
              </a:rPr>
              <a:t>გამოყენებითი მათემატიკის სამაგისტრო პროგრამა;</a:t>
            </a:r>
          </a:p>
          <a:p>
            <a:pPr marL="285750" indent="-285750" algn="just">
              <a:buFont typeface="Wingdings" panose="05000000000000000000" pitchFamily="2" charset="2"/>
              <a:buChar char="Ø"/>
            </a:pPr>
            <a:r>
              <a:rPr lang="ka-GE" sz="1500" i="1" dirty="0" smtClean="0">
                <a:solidFill>
                  <a:schemeClr val="tx1"/>
                </a:solidFill>
                <a:latin typeface="Sylfaen" panose="010A0502050306030303" pitchFamily="18" charset="0"/>
              </a:rPr>
              <a:t>ისტორიის სამაგისტრო პროგრამა;</a:t>
            </a:r>
          </a:p>
          <a:p>
            <a:pPr marL="285750" indent="-285750" algn="just">
              <a:buFont typeface="Wingdings" panose="05000000000000000000" pitchFamily="2" charset="2"/>
              <a:buChar char="Ø"/>
            </a:pPr>
            <a:r>
              <a:rPr lang="ka-GE" sz="1500" i="1" dirty="0" smtClean="0">
                <a:solidFill>
                  <a:schemeClr val="tx1"/>
                </a:solidFill>
                <a:latin typeface="Sylfaen" panose="010A0502050306030303" pitchFamily="18" charset="0"/>
              </a:rPr>
              <a:t>კულტურათაშორისი კომუნიკაციების სამაგისტრო პროგრამა;</a:t>
            </a:r>
            <a:r>
              <a:rPr lang="ka-GE" sz="1500" i="1" dirty="0">
                <a:solidFill>
                  <a:schemeClr val="tx1"/>
                </a:solidFill>
              </a:rPr>
              <a:t> </a:t>
            </a:r>
            <a:endParaRPr lang="ka-GE" sz="1500" i="1" dirty="0" smtClean="0">
              <a:solidFill>
                <a:schemeClr val="tx1"/>
              </a:solidFill>
            </a:endParaRPr>
          </a:p>
          <a:p>
            <a:pPr marL="285750" indent="-285750" algn="just">
              <a:buFont typeface="Wingdings" panose="05000000000000000000" pitchFamily="2" charset="2"/>
              <a:buChar char="Ø"/>
            </a:pPr>
            <a:r>
              <a:rPr lang="ka-GE" sz="1500" i="1" dirty="0" smtClean="0">
                <a:solidFill>
                  <a:schemeClr val="tx1"/>
                </a:solidFill>
              </a:rPr>
              <a:t>ქართულ </a:t>
            </a:r>
            <a:r>
              <a:rPr lang="ka-GE" sz="1500" i="1" dirty="0">
                <a:solidFill>
                  <a:schemeClr val="tx1"/>
                </a:solidFill>
              </a:rPr>
              <a:t>ენაში მომზადების საგანმანათლებლო პროგრამა;</a:t>
            </a:r>
          </a:p>
          <a:p>
            <a:pPr marL="285750" indent="-285750" algn="just">
              <a:buFont typeface="Wingdings" panose="05000000000000000000" pitchFamily="2" charset="2"/>
              <a:buChar char="Ø"/>
            </a:pPr>
            <a:endParaRPr lang="ka-GE" sz="1500" i="1" dirty="0" smtClean="0">
              <a:solidFill>
                <a:schemeClr val="tx1"/>
              </a:solidFill>
              <a:latin typeface="Sylfaen" panose="010A0502050306030303" pitchFamily="18" charset="0"/>
            </a:endParaRPr>
          </a:p>
          <a:p>
            <a:pPr algn="just"/>
            <a:r>
              <a:rPr lang="ka-GE" b="1" i="1" dirty="0" smtClean="0">
                <a:solidFill>
                  <a:schemeClr val="tx1"/>
                </a:solidFill>
                <a:latin typeface="Sylfaen" panose="010A0502050306030303" pitchFamily="18" charset="0"/>
              </a:rPr>
              <a:t>ახალი პროგრამები</a:t>
            </a:r>
          </a:p>
          <a:p>
            <a:pPr algn="just"/>
            <a:endParaRPr lang="ka-GE" sz="400" b="1" i="1" dirty="0" smtClean="0">
              <a:solidFill>
                <a:schemeClr val="tx1"/>
              </a:solidFill>
              <a:latin typeface="Sylfaen" panose="010A0502050306030303" pitchFamily="18" charset="0"/>
            </a:endParaRPr>
          </a:p>
          <a:p>
            <a:pPr marL="285750" indent="-285750" algn="just">
              <a:buFont typeface="Wingdings" panose="05000000000000000000" pitchFamily="2" charset="2"/>
              <a:buChar char="Ø"/>
            </a:pPr>
            <a:r>
              <a:rPr lang="ka-GE" sz="1500" i="1" dirty="0" smtClean="0">
                <a:solidFill>
                  <a:schemeClr val="tx1"/>
                </a:solidFill>
                <a:latin typeface="Sylfaen" panose="010A0502050306030303" pitchFamily="18" charset="0"/>
              </a:rPr>
              <a:t>გამოყენებითი სტატისტიკის სამაგისტრო პროგრამა</a:t>
            </a:r>
          </a:p>
          <a:p>
            <a:pPr marL="285750" indent="-285750" algn="just">
              <a:buFont typeface="Wingdings" panose="05000000000000000000" pitchFamily="2" charset="2"/>
              <a:buChar char="Ø"/>
            </a:pPr>
            <a:r>
              <a:rPr lang="ka-GE" sz="1500" i="1" dirty="0" smtClean="0">
                <a:solidFill>
                  <a:schemeClr val="tx1"/>
                </a:solidFill>
                <a:latin typeface="Sylfaen" panose="010A0502050306030303" pitchFamily="18" charset="0"/>
              </a:rPr>
              <a:t>ქიმიური ექსპერტიზის სამაგისტრო პროგრამა</a:t>
            </a:r>
            <a:endParaRPr lang="ka-GE" sz="1500" i="1" dirty="0">
              <a:solidFill>
                <a:schemeClr val="tx1"/>
              </a:solidFill>
              <a:latin typeface="Sylfaen" panose="010A0502050306030303" pitchFamily="18" charset="0"/>
            </a:endParaRPr>
          </a:p>
          <a:p>
            <a:endParaRPr lang="en-US" b="1" i="1" dirty="0">
              <a:solidFill>
                <a:schemeClr val="tx1"/>
              </a:solidFill>
              <a:latin typeface="Sylfaen" panose="010A0502050306030303" pitchFamily="18" charset="0"/>
            </a:endParaRPr>
          </a:p>
          <a:p>
            <a:pPr marL="285750" indent="-285750">
              <a:buFont typeface="Arial" panose="020B0604020202020204" pitchFamily="34" charset="0"/>
              <a:buChar char="•"/>
            </a:pPr>
            <a:endParaRPr lang="en-US" sz="1400" b="1" dirty="0">
              <a:solidFill>
                <a:schemeClr val="tx1"/>
              </a:solidFill>
            </a:endParaRPr>
          </a:p>
          <a:p>
            <a:pPr marL="285750" indent="-285750">
              <a:buFont typeface="Arial" panose="020B0604020202020204" pitchFamily="34" charset="0"/>
              <a:buChar char="•"/>
            </a:pPr>
            <a:endParaRPr lang="en-US" sz="1400" b="1" dirty="0">
              <a:solidFill>
                <a:schemeClr val="tx1"/>
              </a:solidFill>
            </a:endParaRPr>
          </a:p>
          <a:p>
            <a:pPr marL="285750" indent="-285750">
              <a:buFont typeface="Arial" panose="020B0604020202020204" pitchFamily="34" charset="0"/>
              <a:buChar char="•"/>
            </a:pPr>
            <a:endParaRPr lang="en-US" b="1" dirty="0"/>
          </a:p>
        </p:txBody>
      </p:sp>
    </p:spTree>
    <p:extLst>
      <p:ext uri="{BB962C8B-B14F-4D97-AF65-F5344CB8AC3E}">
        <p14:creationId xmlns:p14="http://schemas.microsoft.com/office/powerpoint/2010/main" val="1734652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3833" y="695131"/>
            <a:ext cx="8911687" cy="627642"/>
          </a:xfrm>
        </p:spPr>
        <p:txBody>
          <a:bodyPr>
            <a:normAutofit/>
          </a:bodyPr>
          <a:lstStyle/>
          <a:p>
            <a:pPr algn="ctr"/>
            <a:r>
              <a:rPr lang="ka-GE" sz="2400" b="1" dirty="0" smtClean="0"/>
              <a:t>მონაწილეობა სხვადასხვა სახის ღონისძიებებში</a:t>
            </a:r>
            <a:endParaRPr lang="en-US" sz="2400" b="1" dirty="0"/>
          </a:p>
        </p:txBody>
      </p:sp>
      <p:sp>
        <p:nvSpPr>
          <p:cNvPr id="3" name="Content Placeholder 2"/>
          <p:cNvSpPr>
            <a:spLocks noGrp="1"/>
          </p:cNvSpPr>
          <p:nvPr>
            <p:ph idx="1"/>
          </p:nvPr>
        </p:nvSpPr>
        <p:spPr>
          <a:xfrm>
            <a:off x="1414463" y="1966589"/>
            <a:ext cx="9558337" cy="3777622"/>
          </a:xfrm>
        </p:spPr>
        <p:txBody>
          <a:bodyPr>
            <a:normAutofit lnSpcReduction="10000"/>
          </a:bodyPr>
          <a:lstStyle/>
          <a:p>
            <a:pPr marL="0" indent="0" algn="just">
              <a:lnSpc>
                <a:spcPct val="150000"/>
              </a:lnSpc>
              <a:buNone/>
            </a:pPr>
            <a:r>
              <a:rPr lang="ka-GE" b="1" i="1" dirty="0" smtClean="0"/>
              <a:t>სისტემატიური მონაწილეობა განათლების და მეცნიერების სამინისტროს მიერ დაგეგმილ ღონისძიებებში:</a:t>
            </a:r>
          </a:p>
          <a:p>
            <a:pPr marL="0" indent="0" algn="just">
              <a:lnSpc>
                <a:spcPct val="150000"/>
              </a:lnSpc>
              <a:buNone/>
            </a:pPr>
            <a:endParaRPr lang="ka-GE" b="1" i="1" dirty="0" smtClean="0"/>
          </a:p>
          <a:p>
            <a:pPr>
              <a:lnSpc>
                <a:spcPct val="150000"/>
              </a:lnSpc>
            </a:pPr>
            <a:r>
              <a:rPr lang="ka-GE" b="1" i="1" dirty="0" smtClean="0"/>
              <a:t>ახალი ეროვნული </a:t>
            </a:r>
            <a:r>
              <a:rPr lang="ka-GE" b="1" i="1" dirty="0"/>
              <a:t>კვალიფიკაციების ჩარჩოსა და  სწავლის სფეროების კლასიფიკატორის </a:t>
            </a:r>
            <a:r>
              <a:rPr lang="ka-GE" b="1" i="1" dirty="0" smtClean="0"/>
              <a:t> განხილვა;</a:t>
            </a:r>
          </a:p>
          <a:p>
            <a:pPr>
              <a:lnSpc>
                <a:spcPct val="150000"/>
              </a:lnSpc>
            </a:pPr>
            <a:r>
              <a:rPr lang="ka-GE" b="1" i="1" dirty="0" smtClean="0"/>
              <a:t>ახალი პროგრამების აკრედიტაციის სახელმძღვანელოს განხილვა;</a:t>
            </a:r>
          </a:p>
          <a:p>
            <a:pPr>
              <a:lnSpc>
                <a:spcPct val="150000"/>
              </a:lnSpc>
            </a:pPr>
            <a:r>
              <a:rPr lang="ka-GE" b="1" i="1" dirty="0" smtClean="0"/>
              <a:t>ტრენინგები პროგრამის მიზნებისა და სწავლის შედეგების ჩამოყალიბებასთან დაკავშირებით და სხვ.</a:t>
            </a:r>
          </a:p>
          <a:p>
            <a:pPr marL="0" indent="0">
              <a:lnSpc>
                <a:spcPct val="150000"/>
              </a:lnSpc>
              <a:buNone/>
            </a:pPr>
            <a:endParaRPr lang="ka-GE" b="1" i="1" dirty="0" smtClean="0"/>
          </a:p>
          <a:p>
            <a:pPr>
              <a:lnSpc>
                <a:spcPct val="150000"/>
              </a:lnSpc>
            </a:pPr>
            <a:endParaRPr lang="ka-GE" b="1" i="1" dirty="0" smtClean="0"/>
          </a:p>
          <a:p>
            <a:pPr>
              <a:lnSpc>
                <a:spcPct val="150000"/>
              </a:lnSpc>
            </a:pPr>
            <a:endParaRPr lang="ka-GE" b="1" i="1" dirty="0" smtClean="0"/>
          </a:p>
          <a:p>
            <a:pPr>
              <a:lnSpc>
                <a:spcPct val="150000"/>
              </a:lnSpc>
            </a:pPr>
            <a:endParaRPr lang="en-US" b="1" i="1" dirty="0"/>
          </a:p>
        </p:txBody>
      </p:sp>
    </p:spTree>
    <p:extLst>
      <p:ext uri="{BB962C8B-B14F-4D97-AF65-F5344CB8AC3E}">
        <p14:creationId xmlns:p14="http://schemas.microsoft.com/office/powerpoint/2010/main" val="4089382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3834" y="641865"/>
            <a:ext cx="8911687" cy="822950"/>
          </a:xfrm>
        </p:spPr>
        <p:txBody>
          <a:bodyPr>
            <a:normAutofit/>
          </a:bodyPr>
          <a:lstStyle/>
          <a:p>
            <a:pPr algn="ctr"/>
            <a:r>
              <a:rPr lang="ka-GE" sz="3200" b="1" dirty="0" smtClean="0"/>
              <a:t>სტუდენტთა ყოველწლიური გამოკითხვა</a:t>
            </a:r>
            <a:endParaRPr lang="en-US" sz="3200" b="1" dirty="0"/>
          </a:p>
        </p:txBody>
      </p:sp>
      <p:sp>
        <p:nvSpPr>
          <p:cNvPr id="3" name="Content Placeholder 2"/>
          <p:cNvSpPr>
            <a:spLocks noGrp="1"/>
          </p:cNvSpPr>
          <p:nvPr>
            <p:ph idx="1"/>
          </p:nvPr>
        </p:nvSpPr>
        <p:spPr>
          <a:xfrm>
            <a:off x="1633491" y="1811045"/>
            <a:ext cx="9312676" cy="4117932"/>
          </a:xfrm>
        </p:spPr>
        <p:txBody>
          <a:bodyPr>
            <a:normAutofit fontScale="77500" lnSpcReduction="20000"/>
          </a:bodyPr>
          <a:lstStyle/>
          <a:p>
            <a:pPr algn="just">
              <a:lnSpc>
                <a:spcPct val="160000"/>
              </a:lnSpc>
            </a:pPr>
            <a:r>
              <a:rPr lang="ka-GE" b="1" i="1" dirty="0"/>
              <a:t>კვლევის </a:t>
            </a:r>
            <a:r>
              <a:rPr lang="ka-GE" b="1" i="1" dirty="0" smtClean="0"/>
              <a:t>მიზანი და საგანი -</a:t>
            </a:r>
            <a:r>
              <a:rPr lang="ka-GE" i="1" dirty="0" smtClean="0"/>
              <a:t> სოხუმის სახელმწიფო უნივერსიტეტში მოქმედი საგანმანათლებლო პროგრამების, მატერიალურ-ტენიკური ბაზის, პროფესორ-მასწავლებელთა კვალიფიკაციის და სხვა საკითხების შიდა შეფასება </a:t>
            </a:r>
            <a:r>
              <a:rPr lang="ka-GE" i="1" dirty="0"/>
              <a:t>უნივერსიტეტში სასწავლო პროცესის დასახვეწად და სწავლების ხარისხის გაუმჯობესების მიზნით.</a:t>
            </a:r>
            <a:endParaRPr lang="en-US" i="1" dirty="0"/>
          </a:p>
          <a:p>
            <a:endParaRPr lang="ka-GE" b="1" dirty="0" smtClean="0"/>
          </a:p>
          <a:p>
            <a:r>
              <a:rPr lang="ka-GE" b="1" i="1" dirty="0" smtClean="0"/>
              <a:t>კვლევის ინსტრუმენტები - </a:t>
            </a:r>
            <a:r>
              <a:rPr lang="ka-GE" i="1" dirty="0" smtClean="0"/>
              <a:t>კითხვარი ფოკუს-ჯგუფებისათვის</a:t>
            </a:r>
            <a:endParaRPr lang="en-US" i="1" dirty="0"/>
          </a:p>
          <a:p>
            <a:endParaRPr lang="ka-GE" b="1" dirty="0" smtClean="0"/>
          </a:p>
          <a:p>
            <a:pPr algn="just">
              <a:lnSpc>
                <a:spcPct val="160000"/>
              </a:lnSpc>
            </a:pPr>
            <a:r>
              <a:rPr lang="ka-GE" b="1" i="1" dirty="0" smtClean="0"/>
              <a:t>შერჩევა - </a:t>
            </a:r>
            <a:r>
              <a:rPr lang="ka-GE" i="1" dirty="0" smtClean="0"/>
              <a:t>რესპოდენტებად შეირჩა სოხუმის სახელმწიფო უნივერსიტეის შვიდივე ფაკულტეტის სტუდენტები, ძირითადად ბაკალავრები</a:t>
            </a:r>
            <a:endParaRPr lang="en-US" i="1" dirty="0"/>
          </a:p>
          <a:p>
            <a:endParaRPr lang="ka-GE" b="1" dirty="0" smtClean="0"/>
          </a:p>
          <a:p>
            <a:pPr algn="just">
              <a:lnSpc>
                <a:spcPct val="170000"/>
              </a:lnSpc>
            </a:pPr>
            <a:r>
              <a:rPr lang="ka-GE" b="1" i="1" dirty="0" smtClean="0"/>
              <a:t>კვლევის </a:t>
            </a:r>
            <a:r>
              <a:rPr lang="ka-GE" b="1" i="1" dirty="0"/>
              <a:t>ჩატარების </a:t>
            </a:r>
            <a:r>
              <a:rPr lang="ka-GE" b="1" i="1" dirty="0" smtClean="0"/>
              <a:t>პროცედურა - </a:t>
            </a:r>
            <a:r>
              <a:rPr lang="ka-GE" i="1" dirty="0" smtClean="0"/>
              <a:t>ფოკუს-ჯგუფები ფაკულტეტებისა და საგანამანათლებლო პროგრამების მიხედვით: 2019/2020 </a:t>
            </a:r>
            <a:r>
              <a:rPr lang="ka-GE" i="1" dirty="0"/>
              <a:t>სასწავლო წლის მოქმედი  </a:t>
            </a:r>
            <a:r>
              <a:rPr lang="ka-GE" i="1" dirty="0" smtClean="0"/>
              <a:t>სტუდენტები (462 სტუდენტი)</a:t>
            </a:r>
            <a:endParaRPr lang="en-US" i="1" dirty="0"/>
          </a:p>
          <a:p>
            <a:endParaRPr lang="en-US" dirty="0"/>
          </a:p>
        </p:txBody>
      </p:sp>
    </p:spTree>
    <p:extLst>
      <p:ext uri="{BB962C8B-B14F-4D97-AF65-F5344CB8AC3E}">
        <p14:creationId xmlns:p14="http://schemas.microsoft.com/office/powerpoint/2010/main" val="3753066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6079" y="985420"/>
            <a:ext cx="5267417" cy="790113"/>
          </a:xfrm>
        </p:spPr>
        <p:txBody>
          <a:bodyPr>
            <a:noAutofit/>
          </a:bodyPr>
          <a:lstStyle/>
          <a:p>
            <a:pPr algn="ctr"/>
            <a:r>
              <a:rPr lang="ka-GE" sz="1600" b="1" dirty="0" smtClean="0">
                <a:solidFill>
                  <a:schemeClr val="tx1"/>
                </a:solidFill>
              </a:rPr>
              <a:t>თქვენი აზრით, უზრუნველყოფს თუ არა საგანმანათლებლო პროგრამა თეორიული ცოდნის მიღებას?</a:t>
            </a:r>
            <a:endParaRPr lang="en-US" sz="1600" b="1" dirty="0">
              <a:solidFill>
                <a:schemeClr val="tx1"/>
              </a:solidFill>
            </a:endParaRPr>
          </a:p>
        </p:txBody>
      </p:sp>
      <p:pic>
        <p:nvPicPr>
          <p:cNvPr id="4" name="Picture 3"/>
          <p:cNvPicPr>
            <a:picLocks noChangeAspect="1"/>
          </p:cNvPicPr>
          <p:nvPr/>
        </p:nvPicPr>
        <p:blipFill>
          <a:blip r:embed="rId2"/>
          <a:stretch>
            <a:fillRect/>
          </a:stretch>
        </p:blipFill>
        <p:spPr>
          <a:xfrm>
            <a:off x="1213580" y="2361460"/>
            <a:ext cx="5012417" cy="3258105"/>
          </a:xfrm>
          <a:prstGeom prst="rect">
            <a:avLst/>
          </a:prstGeom>
        </p:spPr>
      </p:pic>
      <p:sp>
        <p:nvSpPr>
          <p:cNvPr id="5" name="Title 1"/>
          <p:cNvSpPr txBox="1">
            <a:spLocks/>
          </p:cNvSpPr>
          <p:nvPr/>
        </p:nvSpPr>
        <p:spPr>
          <a:xfrm>
            <a:off x="6766834" y="985421"/>
            <a:ext cx="5040708" cy="7901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ka-GE" sz="1600" b="1" dirty="0" smtClean="0"/>
              <a:t>თქვენი აზრით, უზრუნველყოფს თუ არა საგანმანათლებლო პროგრამა თეორიული ცოდნის მიღებას?</a:t>
            </a:r>
            <a:endParaRPr lang="en-US" sz="1600" b="1" dirty="0"/>
          </a:p>
        </p:txBody>
      </p:sp>
      <p:pic>
        <p:nvPicPr>
          <p:cNvPr id="6" name="Picture 5"/>
          <p:cNvPicPr>
            <a:picLocks noChangeAspect="1"/>
          </p:cNvPicPr>
          <p:nvPr/>
        </p:nvPicPr>
        <p:blipFill>
          <a:blip r:embed="rId3"/>
          <a:stretch>
            <a:fillRect/>
          </a:stretch>
        </p:blipFill>
        <p:spPr>
          <a:xfrm>
            <a:off x="6766834" y="2361460"/>
            <a:ext cx="5105222" cy="3258106"/>
          </a:xfrm>
          <a:prstGeom prst="rect">
            <a:avLst/>
          </a:prstGeom>
        </p:spPr>
      </p:pic>
    </p:spTree>
    <p:extLst>
      <p:ext uri="{BB962C8B-B14F-4D97-AF65-F5344CB8AC3E}">
        <p14:creationId xmlns:p14="http://schemas.microsoft.com/office/powerpoint/2010/main" val="3741616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328</TotalTime>
  <Words>565</Words>
  <Application>Microsoft Office PowerPoint</Application>
  <PresentationFormat>Widescreen</PresentationFormat>
  <Paragraphs>79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Century Gothic</vt:lpstr>
      <vt:lpstr>Sylfaen</vt:lpstr>
      <vt:lpstr>Wingdings</vt:lpstr>
      <vt:lpstr>Wingdings 3</vt:lpstr>
      <vt:lpstr>Wisp</vt:lpstr>
      <vt:lpstr>ხარისხის უზრუნველყოფის სამსახურის ანგარიში</vt:lpstr>
      <vt:lpstr>ცვლილებები მარეგულირებელი წესებსა და ინსტრუქციებში</vt:lpstr>
      <vt:lpstr>PowerPoint Presentation</vt:lpstr>
      <vt:lpstr>PowerPoint Presentation</vt:lpstr>
      <vt:lpstr>PowerPoint Presentation</vt:lpstr>
      <vt:lpstr>საგანმანათლებლო პროგრამების აკრედიტაცია</vt:lpstr>
      <vt:lpstr>მონაწილეობა სხვადასხვა სახის ღონისძიებებში</vt:lpstr>
      <vt:lpstr>სტუდენტთა ყოველწლიური გამოკითხვა</vt:lpstr>
      <vt:lpstr>თქვენი აზრით, უზრუნველყოფს თუ არა საგანმანათლებლო პროგრამა თეორიული ცოდნის მიღებას?</vt:lpstr>
      <vt:lpstr>თქვენი აზრით, საკმარისია თუ არა საგანმანათლებლო პროგრამის სწავლის შედეგები შემდგომ საფეხურზე სწავლის გასაგრძელებლად?</vt:lpstr>
      <vt:lpstr>კმაყოფილი ხართ თუ არა ბიბლიოთეკით?</vt:lpstr>
      <vt:lpstr>PowerPoint Presentation</vt:lpstr>
      <vt:lpstr>სოხუმის სახელმწიფო უნივერსიტეტი ხარისხის უზრუნველყოფის სამსახური</vt:lpstr>
    </vt:vector>
  </TitlesOfParts>
  <Company>CtrlSoft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roma</dc:creator>
  <cp:lastModifiedBy>ROMA</cp:lastModifiedBy>
  <cp:revision>40</cp:revision>
  <dcterms:created xsi:type="dcterms:W3CDTF">2016-12-23T10:28:39Z</dcterms:created>
  <dcterms:modified xsi:type="dcterms:W3CDTF">2020-07-02T15:20:03Z</dcterms:modified>
</cp:coreProperties>
</file>