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6" r:id="rId3"/>
    <p:sldId id="263" r:id="rId4"/>
    <p:sldId id="273" r:id="rId5"/>
    <p:sldId id="269" r:id="rId6"/>
    <p:sldId id="265" r:id="rId7"/>
    <p:sldId id="264" r:id="rId8"/>
    <p:sldId id="274" r:id="rId9"/>
    <p:sldId id="27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 sz="1200"/>
              <a:t>რაოდენობრივი</a:t>
            </a:r>
            <a:r>
              <a:rPr lang="ka-GE" sz="1200" baseline="0"/>
              <a:t> მაჩვენებელი</a:t>
            </a:r>
            <a:endParaRPr lang="en-US" sz="120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1160440447101092E-2"/>
          <c:y val="7.2681892974445578E-2"/>
          <c:w val="0.93222359246134168"/>
          <c:h val="0.832648480817659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2.6297151816454613E-2"/>
                  <c:y val="-4.28662784224103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7973097112860787E-2"/>
                  <c:y val="-4.3935549722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370135052831988E-16"/>
                  <c:y val="-2.7777777777777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Sheet1!$C$4:$C$6</c:f>
              <c:strCache>
                <c:ptCount val="3"/>
                <c:pt idx="0">
                  <c:v>შემოწმებული სულ</c:v>
                </c:pt>
                <c:pt idx="1">
                  <c:v>დამატებული მონაცემთა ბაზას</c:v>
                </c:pt>
                <c:pt idx="2">
                  <c:v>უარყოფილი პირველადი შემოწმებით</c:v>
                </c:pt>
              </c:strCache>
            </c:strRef>
          </c:cat>
          <c:val>
            <c:numRef>
              <c:f>Sheet1!$D$4:$D$6</c:f>
              <c:numCache>
                <c:formatCode>General</c:formatCode>
                <c:ptCount val="3"/>
                <c:pt idx="0">
                  <c:v>86</c:v>
                </c:pt>
                <c:pt idx="1">
                  <c:v>56</c:v>
                </c:pt>
                <c:pt idx="2">
                  <c:v>30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2056832"/>
        <c:axId val="252060096"/>
      </c:barChart>
      <c:catAx>
        <c:axId val="252056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2060096"/>
        <c:crosses val="autoZero"/>
        <c:auto val="1"/>
        <c:lblAlgn val="ctr"/>
        <c:lblOffset val="100"/>
        <c:noMultiLvlLbl val="0"/>
      </c:catAx>
      <c:valAx>
        <c:axId val="252060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20568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810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2518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93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49397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790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6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39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65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7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30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1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7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76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70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5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D1D67-35DA-4FAA-8A4C-065B9F961CF4}" type="datetimeFigureOut">
              <a:rPr lang="en-US" smtClean="0"/>
              <a:pPr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CDBCE8F-905C-4C8B-A46D-D09AA03C1B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4851" y="2257424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ka-GE" dirty="0" smtClean="0"/>
              <a:t>ხარისხის უზრუნველყოფის სამსახურის ანგარიში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4850" y="4963117"/>
            <a:ext cx="8915399" cy="1126283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tx1"/>
                </a:solidFill>
              </a:rPr>
              <a:t>2020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4" name="Picture 6" descr="log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7825" y="461961"/>
            <a:ext cx="1286302" cy="179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93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989" y="1088246"/>
            <a:ext cx="9144001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dirty="0" smtClean="0"/>
              <a:t>სასწავლო პროცესში </a:t>
            </a:r>
            <a:r>
              <a:rPr lang="ka-GE" sz="2800" dirty="0"/>
              <a:t>ელექტრონული სწავლების ელემენტების </a:t>
            </a:r>
            <a:r>
              <a:rPr lang="ka-GE" sz="2800" dirty="0" smtClean="0"/>
              <a:t>გამოყენების ღონისძიებები</a:t>
            </a:r>
            <a:br>
              <a:rPr lang="ka-GE" sz="2800" dirty="0" smtClean="0"/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5850" y="2211974"/>
            <a:ext cx="10580101" cy="384592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ka-GE" dirty="0" smtClean="0"/>
              <a:t>სოხუმის </a:t>
            </a:r>
            <a:r>
              <a:rPr lang="ka-GE" dirty="0"/>
              <a:t>სახელმწიფო უნივერსიტეტში ახალ </a:t>
            </a:r>
            <a:r>
              <a:rPr lang="ka-GE" dirty="0" err="1"/>
              <a:t>კორონავირუსთან</a:t>
            </a:r>
            <a:r>
              <a:rPr lang="ka-GE" dirty="0"/>
              <a:t> დაკავშირებით პრევენციულ </a:t>
            </a:r>
            <a:r>
              <a:rPr lang="ka-GE" dirty="0" smtClean="0"/>
              <a:t>ღონისძიებათა </a:t>
            </a:r>
            <a:r>
              <a:rPr lang="ka-GE" dirty="0"/>
              <a:t>განხორციელების მიზნით სასწავლო პროცესში ელექტრონული სწავლების ელემენტების გამოყენების, </a:t>
            </a:r>
            <a:r>
              <a:rPr lang="ka-GE" dirty="0" err="1"/>
              <a:t>კურიკულუმის</a:t>
            </a:r>
            <a:r>
              <a:rPr lang="ka-GE" dirty="0"/>
              <a:t> დაგეგმვის, სასწავლო პროცესის ფორმატის განსაზღვრისა და ორგანიზების პროცესში შესაბამისი მიდგომებისა და მეთოდების გამოყენების </a:t>
            </a:r>
            <a:r>
              <a:rPr lang="ka-GE" dirty="0" smtClean="0"/>
              <a:t>უზრუნველყოფა, შესაბამისი ღონისძიებების მომზადება;</a:t>
            </a:r>
          </a:p>
          <a:p>
            <a:pPr algn="just">
              <a:lnSpc>
                <a:spcPct val="170000"/>
              </a:lnSpc>
            </a:pPr>
            <a:r>
              <a:rPr lang="ka-GE" dirty="0" smtClean="0"/>
              <a:t>აღნიშნულ </a:t>
            </a:r>
            <a:r>
              <a:rPr lang="ka-GE" dirty="0"/>
              <a:t>საკითხებთან დაკავშირებით სოხუმის სახელმწიფო უნივერსიტეტის აკადემიური </a:t>
            </a:r>
            <a:r>
              <a:rPr lang="ka-GE" dirty="0" smtClean="0"/>
              <a:t>საბჭოსათვის შესაბამისი დოკუმენტაციის მომზადება;</a:t>
            </a:r>
          </a:p>
          <a:p>
            <a:pPr algn="just">
              <a:lnSpc>
                <a:spcPct val="170000"/>
              </a:lnSpc>
            </a:pPr>
            <a:r>
              <a:rPr lang="ka-GE" dirty="0" smtClean="0"/>
              <a:t>საგანგებო </a:t>
            </a:r>
            <a:r>
              <a:rPr lang="ka-GE" dirty="0"/>
              <a:t>მდგომარეობის </a:t>
            </a:r>
            <a:r>
              <a:rPr lang="ka-GE" dirty="0" smtClean="0"/>
              <a:t>პერიოდში ელექტრონული </a:t>
            </a:r>
            <a:r>
              <a:rPr lang="ka-GE" dirty="0"/>
              <a:t>სწავლების პროცესის მარეგულირებელი </a:t>
            </a:r>
            <a:r>
              <a:rPr lang="ka-GE" dirty="0" smtClean="0"/>
              <a:t>ინსტრუქციის შემუშავება</a:t>
            </a:r>
          </a:p>
          <a:p>
            <a:pPr algn="just">
              <a:lnSpc>
                <a:spcPct val="150000"/>
              </a:lnSpc>
            </a:pPr>
            <a:endParaRPr lang="ka-GE" dirty="0" smtClean="0"/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marL="0" indent="0" algn="just">
              <a:lnSpc>
                <a:spcPct val="150000"/>
              </a:lnSpc>
              <a:buNone/>
            </a:pPr>
            <a:endParaRPr lang="ka-GE" b="1" i="1" dirty="0" smtClean="0"/>
          </a:p>
          <a:p>
            <a:endParaRPr lang="ka-GE" b="1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3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838108"/>
            <a:ext cx="9144000" cy="683581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 smtClean="0">
                <a:latin typeface="+mn-lt"/>
              </a:rPr>
              <a:t>საგანმანათლებლო პროგრამების აკრედიტაცია</a:t>
            </a:r>
            <a:endParaRPr lang="en-US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313" y="1843088"/>
            <a:ext cx="10115550" cy="421481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ka-GE" sz="1900" b="1" dirty="0" smtClean="0">
                <a:solidFill>
                  <a:schemeClr val="tx1"/>
                </a:solidFill>
              </a:rPr>
              <a:t>პროგრამების რეაკრედიტაცია</a:t>
            </a:r>
          </a:p>
          <a:p>
            <a:endParaRPr lang="ka-GE" sz="500" b="1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i="1" dirty="0" smtClean="0">
                <a:solidFill>
                  <a:schemeClr val="tx1"/>
                </a:solidFill>
              </a:rPr>
              <a:t>ფარმაციის საბაკალავრო პროგრამა (სრული აკრედიტაცია)</a:t>
            </a:r>
            <a:endParaRPr lang="ka-GE" i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i="1" dirty="0">
                <a:solidFill>
                  <a:schemeClr val="tx1"/>
                </a:solidFill>
              </a:rPr>
              <a:t>გამოყენებითი სტატისტიკის სამაგისტრო </a:t>
            </a:r>
            <a:r>
              <a:rPr lang="ka-GE" i="1" dirty="0" smtClean="0">
                <a:solidFill>
                  <a:schemeClr val="tx1"/>
                </a:solidFill>
              </a:rPr>
              <a:t>პროგრამა </a:t>
            </a:r>
            <a:r>
              <a:rPr lang="ka-GE" i="1" dirty="0">
                <a:solidFill>
                  <a:schemeClr val="tx1"/>
                </a:solidFill>
              </a:rPr>
              <a:t>(სრული აკრედიტაცია)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i="1" dirty="0" smtClean="0">
                <a:solidFill>
                  <a:schemeClr val="tx1"/>
                </a:solidFill>
              </a:rPr>
              <a:t>ქიმიური </a:t>
            </a:r>
            <a:r>
              <a:rPr lang="ka-GE" i="1" dirty="0">
                <a:solidFill>
                  <a:schemeClr val="tx1"/>
                </a:solidFill>
              </a:rPr>
              <a:t>ექსპერტიზის სამაგისტრო </a:t>
            </a:r>
            <a:r>
              <a:rPr lang="ka-GE" i="1" dirty="0" smtClean="0">
                <a:solidFill>
                  <a:schemeClr val="tx1"/>
                </a:solidFill>
              </a:rPr>
              <a:t>პროგრამა </a:t>
            </a:r>
            <a:r>
              <a:rPr lang="ka-GE" i="1" dirty="0">
                <a:solidFill>
                  <a:schemeClr val="tx1"/>
                </a:solidFill>
              </a:rPr>
              <a:t>(სრული აკრედიტაცია</a:t>
            </a:r>
            <a:r>
              <a:rPr lang="ka-GE" i="1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500" i="1" dirty="0" smtClean="0">
              <a:solidFill>
                <a:schemeClr val="tx1"/>
              </a:solidFill>
            </a:endParaRPr>
          </a:p>
          <a:p>
            <a:pPr algn="just">
              <a:lnSpc>
                <a:spcPct val="160000"/>
              </a:lnSpc>
            </a:pPr>
            <a:r>
              <a:rPr lang="ka-GE" sz="1500" i="1" dirty="0" smtClean="0">
                <a:solidFill>
                  <a:schemeClr val="tx1"/>
                </a:solidFill>
              </a:rPr>
              <a:t>აღსანიშნავია, რომ </a:t>
            </a:r>
            <a:r>
              <a:rPr lang="ka-GE" sz="1500" b="1" i="1" dirty="0" smtClean="0">
                <a:solidFill>
                  <a:schemeClr val="tx1"/>
                </a:solidFill>
              </a:rPr>
              <a:t>„გამოყენებითი სტატისტიკის“ </a:t>
            </a:r>
            <a:r>
              <a:rPr lang="ka-GE" sz="1500" i="1" dirty="0" smtClean="0">
                <a:solidFill>
                  <a:schemeClr val="tx1"/>
                </a:solidFill>
              </a:rPr>
              <a:t>სამაგისტრო პროგრამის აკრედიტაციის პროცესი განხორციელდა სრულად დისტანციურ რეჟიმში, ხოლო </a:t>
            </a:r>
            <a:r>
              <a:rPr lang="ka-GE" sz="1500" b="1" i="1" dirty="0" smtClean="0">
                <a:solidFill>
                  <a:schemeClr val="tx1"/>
                </a:solidFill>
              </a:rPr>
              <a:t>„ფარმაციისა“ </a:t>
            </a:r>
            <a:r>
              <a:rPr lang="ka-GE" sz="1500" i="1" dirty="0" smtClean="0">
                <a:solidFill>
                  <a:schemeClr val="tx1"/>
                </a:solidFill>
              </a:rPr>
              <a:t>და </a:t>
            </a:r>
            <a:r>
              <a:rPr lang="ka-GE" sz="1500" b="1" i="1" dirty="0" smtClean="0">
                <a:solidFill>
                  <a:schemeClr val="tx1"/>
                </a:solidFill>
              </a:rPr>
              <a:t>„ქიმიური ექსპერტიზის“ </a:t>
            </a:r>
            <a:r>
              <a:rPr lang="ka-GE" sz="1500" i="1" dirty="0" smtClean="0">
                <a:solidFill>
                  <a:schemeClr val="tx1"/>
                </a:solidFill>
              </a:rPr>
              <a:t>პროგრამების - შერეულ რეჟიმში</a:t>
            </a:r>
          </a:p>
          <a:p>
            <a:pPr algn="just">
              <a:lnSpc>
                <a:spcPct val="160000"/>
              </a:lnSpc>
            </a:pPr>
            <a:endParaRPr lang="ka-GE" sz="1500" i="1" dirty="0">
              <a:solidFill>
                <a:schemeClr val="tx1"/>
              </a:solidFill>
            </a:endParaRPr>
          </a:p>
          <a:p>
            <a:pPr algn="ctr">
              <a:lnSpc>
                <a:spcPct val="160000"/>
              </a:lnSpc>
            </a:pPr>
            <a:r>
              <a:rPr lang="ka-GE" sz="1900" b="1" dirty="0" smtClean="0">
                <a:solidFill>
                  <a:schemeClr val="tx1"/>
                </a:solidFill>
              </a:rPr>
              <a:t>პროგრამების მონიტორინგი</a:t>
            </a:r>
          </a:p>
          <a:p>
            <a:pPr marL="342900" indent="-342900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ka-GE" sz="1900" i="1" dirty="0" smtClean="0">
                <a:solidFill>
                  <a:schemeClr val="tx1"/>
                </a:solidFill>
              </a:rPr>
              <a:t>განხორციელდა</a:t>
            </a:r>
            <a:r>
              <a:rPr lang="ka-GE" sz="1900" b="1" i="1" dirty="0" smtClean="0">
                <a:solidFill>
                  <a:schemeClr val="tx1"/>
                </a:solidFill>
              </a:rPr>
              <a:t> „თანამედროვე ქართული ლიტერატურისა და ლიტერატურის თეორიის“ </a:t>
            </a:r>
            <a:r>
              <a:rPr lang="ka-GE" sz="1900" i="1" dirty="0" smtClean="0">
                <a:solidFill>
                  <a:schemeClr val="tx1"/>
                </a:solidFill>
              </a:rPr>
              <a:t>სადოქტორო პროგრამის გეგმიური მონიტორინგი, საქმის წარმოება შეწყვეტილია.</a:t>
            </a:r>
            <a:endParaRPr lang="ka-GE" sz="1900" i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500" i="1" dirty="0">
              <a:solidFill>
                <a:schemeClr val="tx1"/>
              </a:solidFill>
            </a:endParaRPr>
          </a:p>
          <a:p>
            <a:pPr algn="just"/>
            <a:endParaRPr lang="ka-GE" sz="400" b="1" i="1" dirty="0" smtClean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465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6862" y="952408"/>
            <a:ext cx="9144000" cy="683581"/>
          </a:xfrm>
        </p:spPr>
        <p:txBody>
          <a:bodyPr>
            <a:normAutofit/>
          </a:bodyPr>
          <a:lstStyle/>
          <a:p>
            <a:pPr algn="ctr"/>
            <a:r>
              <a:rPr lang="ka-GE" sz="2800" b="1" dirty="0" smtClean="0">
                <a:latin typeface="+mn-lt"/>
              </a:rPr>
              <a:t>საგანმანათლებლო პროგრამების აკრედიტაცია</a:t>
            </a:r>
            <a:endParaRPr lang="en-US" sz="28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4024" y="2412291"/>
            <a:ext cx="9613313" cy="2859798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60000"/>
              </a:lnSpc>
            </a:pPr>
            <a:r>
              <a:rPr lang="ka-GE" b="1" dirty="0" smtClean="0">
                <a:solidFill>
                  <a:schemeClr val="tx1"/>
                </a:solidFill>
              </a:rPr>
              <a:t>სააკრედიტაციოდ (რეაკრედიტაცია ) მომზადდა და ცნობილ იქნა მაძიებლად საგანმანათლებლო პროგრამები</a:t>
            </a:r>
            <a:endParaRPr lang="ka-GE" b="1" dirty="0" smtClean="0">
              <a:solidFill>
                <a:schemeClr val="tx1"/>
              </a:solidFill>
            </a:endParaRPr>
          </a:p>
          <a:p>
            <a:pPr algn="ctr"/>
            <a:endParaRPr lang="ka-GE" sz="500" b="1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i="1" dirty="0" smtClean="0">
                <a:solidFill>
                  <a:schemeClr val="tx1"/>
                </a:solidFill>
              </a:rPr>
              <a:t>სამართლის საბაკალავრო პროგრამა</a:t>
            </a:r>
            <a:endParaRPr lang="ka-GE" i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i="1" dirty="0" smtClean="0">
                <a:solidFill>
                  <a:schemeClr val="tx1"/>
                </a:solidFill>
              </a:rPr>
              <a:t>ბიზნესის ადმინისტრირების საბაკალავრო პროგრამა</a:t>
            </a:r>
            <a:endParaRPr lang="ka-GE" i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i="1" dirty="0" smtClean="0">
              <a:solidFill>
                <a:schemeClr val="tx1"/>
              </a:solidFill>
            </a:endParaRPr>
          </a:p>
          <a:p>
            <a:pPr algn="ctr"/>
            <a:r>
              <a:rPr lang="ka-GE" sz="1900" b="1" i="1" dirty="0" smtClean="0">
                <a:solidFill>
                  <a:schemeClr val="tx1"/>
                </a:solidFill>
              </a:rPr>
              <a:t>ახალი სამაგისტრო პროგრამა</a:t>
            </a:r>
            <a:endParaRPr lang="ka-GE" sz="1900" b="1" i="1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ka-GE" i="1" dirty="0" smtClean="0">
                <a:solidFill>
                  <a:schemeClr val="tx1"/>
                </a:solidFill>
              </a:rPr>
              <a:t>დიპლომატია და საერთაშორისო პოლიტიკა (</a:t>
            </a:r>
            <a:r>
              <a:rPr lang="ka-GE" i="1" dirty="0">
                <a:solidFill>
                  <a:schemeClr val="tx1"/>
                </a:solidFill>
              </a:rPr>
              <a:t>ცნობილ იქნა მაძიებლად </a:t>
            </a:r>
            <a:r>
              <a:rPr lang="ka-GE" i="1" dirty="0" smtClean="0">
                <a:solidFill>
                  <a:schemeClr val="tx1"/>
                </a:solidFill>
              </a:rPr>
              <a:t>)</a:t>
            </a:r>
            <a:endParaRPr lang="ka-GE" i="1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500" i="1" dirty="0">
              <a:solidFill>
                <a:schemeClr val="tx1"/>
              </a:solidFill>
            </a:endParaRPr>
          </a:p>
          <a:p>
            <a:pPr algn="just"/>
            <a:endParaRPr lang="ka-GE" sz="400" b="1" i="1" dirty="0" smtClean="0">
              <a:solidFill>
                <a:schemeClr val="tx1"/>
              </a:solidFill>
              <a:latin typeface="Sylfaen" panose="010A050205030603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0095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850993" y="441179"/>
            <a:ext cx="9531564" cy="14573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a-GE" sz="2600" b="1" dirty="0" smtClean="0">
                <a:latin typeface="+mn-lt"/>
              </a:rPr>
              <a:t>პლაგიატთან ბრძოლის </a:t>
            </a:r>
            <a:r>
              <a:rPr lang="ka-GE" sz="2600" b="1" dirty="0" smtClean="0">
                <a:latin typeface="+mn-lt"/>
              </a:rPr>
              <a:t>ღონისძიებები</a:t>
            </a:r>
          </a:p>
          <a:p>
            <a:pPr>
              <a:lnSpc>
                <a:spcPct val="150000"/>
              </a:lnSpc>
            </a:pPr>
            <a:r>
              <a:rPr lang="ka-GE" sz="2600" b="1" dirty="0" smtClean="0">
                <a:latin typeface="+mn-lt"/>
              </a:rPr>
              <a:t>2020 წლის სტატისტიკა</a:t>
            </a:r>
          </a:p>
          <a:p>
            <a:endParaRPr lang="ka-GE" sz="2600" b="1" dirty="0" smtClean="0">
              <a:latin typeface="+mn-lt"/>
            </a:endParaRPr>
          </a:p>
          <a:p>
            <a:r>
              <a:rPr lang="ka-GE" sz="1600" dirty="0" smtClean="0"/>
              <a:t> </a:t>
            </a:r>
            <a:endParaRPr lang="en-US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50993" y="2150340"/>
            <a:ext cx="9312676" cy="40748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endParaRPr lang="en-US" sz="4300" i="1" dirty="0" smtClean="0"/>
          </a:p>
          <a:p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3004026"/>
              </p:ext>
            </p:extLst>
          </p:nvPr>
        </p:nvGraphicFramePr>
        <p:xfrm>
          <a:off x="2307771" y="1683657"/>
          <a:ext cx="7634515" cy="4688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721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834" y="641865"/>
            <a:ext cx="8911687" cy="822950"/>
          </a:xfrm>
        </p:spPr>
        <p:txBody>
          <a:bodyPr>
            <a:normAutofit/>
          </a:bodyPr>
          <a:lstStyle/>
          <a:p>
            <a:pPr algn="ctr"/>
            <a:r>
              <a:rPr lang="ka-GE" sz="3200" b="1" dirty="0" smtClean="0"/>
              <a:t>სტუდენტთა ყოველწლიური გამოკითხვა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3491" y="1811045"/>
            <a:ext cx="9312676" cy="411793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ka-GE" b="1" i="1" dirty="0"/>
              <a:t>კვლევის </a:t>
            </a:r>
            <a:r>
              <a:rPr lang="ka-GE" b="1" i="1" dirty="0" smtClean="0"/>
              <a:t>მიზანი და საგანი -</a:t>
            </a:r>
            <a:r>
              <a:rPr lang="ka-GE" i="1" dirty="0" smtClean="0"/>
              <a:t> სოხუმის სახელმწიფო უნივერსიტეტში მოქმედი საგანმანათლებლო პროგრამების, მატერიალურ-ტენიკური ბაზის, პროფესორ-მასწავლებელთა კვალიფიკაციის და სხვა საკითხების შიდა შეფასება </a:t>
            </a:r>
            <a:r>
              <a:rPr lang="ka-GE" i="1" dirty="0"/>
              <a:t>უნივერსიტეტში სასწავლო პროცესის დასახვეწად და სწავლების ხარისხის გაუმჯობესების მიზნით.</a:t>
            </a:r>
            <a:endParaRPr lang="en-US" i="1" dirty="0"/>
          </a:p>
          <a:p>
            <a:endParaRPr lang="ka-GE" b="1" dirty="0" smtClean="0"/>
          </a:p>
          <a:p>
            <a:r>
              <a:rPr lang="ka-GE" b="1" i="1" dirty="0" smtClean="0"/>
              <a:t>კვლევის ინსტრუმენტები - </a:t>
            </a:r>
            <a:r>
              <a:rPr lang="ka-GE" i="1" dirty="0" smtClean="0"/>
              <a:t>კითხვარი ფოკუს-ჯგუფებისათვის</a:t>
            </a:r>
            <a:endParaRPr lang="en-US" i="1" dirty="0"/>
          </a:p>
          <a:p>
            <a:endParaRPr lang="ka-GE" b="1" dirty="0" smtClean="0"/>
          </a:p>
          <a:p>
            <a:pPr algn="just">
              <a:lnSpc>
                <a:spcPct val="160000"/>
              </a:lnSpc>
            </a:pPr>
            <a:r>
              <a:rPr lang="ka-GE" b="1" i="1" dirty="0" smtClean="0"/>
              <a:t>შერჩევა - </a:t>
            </a:r>
            <a:r>
              <a:rPr lang="ka-GE" i="1" dirty="0" smtClean="0"/>
              <a:t>რესპოდენტებად შეირჩა სოხუმის სახელმწიფო უნივერსიტეის შვიდივე ფაკულტეტის სტუდენტები, ძირითადად ბაკალავრები</a:t>
            </a:r>
            <a:endParaRPr lang="en-US" i="1" dirty="0"/>
          </a:p>
          <a:p>
            <a:endParaRPr lang="ka-GE" b="1" dirty="0" smtClean="0"/>
          </a:p>
          <a:p>
            <a:pPr algn="just">
              <a:lnSpc>
                <a:spcPct val="170000"/>
              </a:lnSpc>
            </a:pPr>
            <a:r>
              <a:rPr lang="ka-GE" b="1" i="1" dirty="0" smtClean="0"/>
              <a:t>კვლევის </a:t>
            </a:r>
            <a:r>
              <a:rPr lang="ka-GE" b="1" i="1" dirty="0"/>
              <a:t>ჩატარების </a:t>
            </a:r>
            <a:r>
              <a:rPr lang="ka-GE" b="1" i="1" dirty="0" smtClean="0"/>
              <a:t>პროცედურა - </a:t>
            </a:r>
            <a:r>
              <a:rPr lang="ka-GE" i="1" dirty="0" smtClean="0"/>
              <a:t>ფოკუს-ჯგუფები ფაკულტეტებისა და საგანამანათლებლო პროგრამების </a:t>
            </a:r>
            <a:r>
              <a:rPr lang="ka-GE" i="1" dirty="0" smtClean="0"/>
              <a:t>მიხედვით (</a:t>
            </a:r>
            <a:r>
              <a:rPr lang="en-US" i="1" dirty="0" smtClean="0"/>
              <a:t>google forms - </a:t>
            </a:r>
            <a:r>
              <a:rPr lang="ka-GE" i="1" dirty="0" smtClean="0"/>
              <a:t>ის გამოყენებით)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066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740023" y="782716"/>
            <a:ext cx="9534616" cy="106037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3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a-GE" sz="6300" b="1" i="1" dirty="0" smtClean="0"/>
              <a:t>სტუდენტთა ინტერვიუებიდან დადგინდა, რომ  მნიშვნელოვანია შემდეგი სახის ღონისძიებების გატარება</a:t>
            </a:r>
            <a:r>
              <a:rPr lang="ka-GE" sz="1600" b="1" i="1" dirty="0" smtClean="0"/>
              <a:t>:</a:t>
            </a:r>
            <a:endParaRPr lang="en-US" sz="1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850993" y="2421802"/>
            <a:ext cx="9312676" cy="407485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0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8275" indent="-168275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4300" i="1" dirty="0" smtClean="0"/>
              <a:t>სწავლების </a:t>
            </a:r>
            <a:r>
              <a:rPr lang="ka-GE" sz="4300" i="1" dirty="0"/>
              <a:t>თანამედროვე მეთოდების დანერგვა, სწავლისათვის უკეთესი გარემოს შექმნა; </a:t>
            </a:r>
            <a:endParaRPr lang="en-US" sz="4300" i="1" dirty="0" smtClean="0"/>
          </a:p>
          <a:p>
            <a:pPr marL="168275" indent="-1682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4300" i="1" dirty="0"/>
              <a:t>სტუდენტთა მოტივაციის ამაღლება, საერთაშორისო ურთიერთობების გაღრმავება</a:t>
            </a:r>
            <a:r>
              <a:rPr lang="ka-GE" sz="4300" i="1" dirty="0" smtClean="0"/>
              <a:t>;</a:t>
            </a:r>
          </a:p>
          <a:p>
            <a:pPr marL="168275" indent="-168275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4300" i="1" dirty="0" smtClean="0"/>
              <a:t>უნივერსიტეტის </a:t>
            </a:r>
            <a:r>
              <a:rPr lang="ka-GE" sz="4300" i="1" dirty="0"/>
              <a:t>ინფრასტრუქტურის </a:t>
            </a:r>
            <a:r>
              <a:rPr lang="ka-GE" sz="4300" i="1" dirty="0" smtClean="0"/>
              <a:t>შემდგომი გაუმჯობესება</a:t>
            </a:r>
            <a:r>
              <a:rPr lang="ka-GE" sz="4300" i="1" dirty="0"/>
              <a:t>; </a:t>
            </a:r>
            <a:endParaRPr lang="ka-GE" sz="4300" i="1" dirty="0" smtClean="0"/>
          </a:p>
          <a:p>
            <a:pPr marL="168275" indent="-168275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4300" i="1" dirty="0" smtClean="0"/>
              <a:t>ონლაინ </a:t>
            </a:r>
            <a:r>
              <a:rPr lang="ka-GE" sz="4300" i="1" dirty="0"/>
              <a:t>სტუდენტური ბაზის საბოლოოდ გამართვა-მოწესრიგება სტუდენტთა მომსახურების გაუმჯობესების მიზნით</a:t>
            </a:r>
            <a:r>
              <a:rPr lang="ka-GE" sz="4300" i="1" dirty="0" smtClean="0"/>
              <a:t>;</a:t>
            </a:r>
          </a:p>
          <a:p>
            <a:pPr marL="168275" indent="-168275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4300" i="1" dirty="0" smtClean="0"/>
              <a:t>საბიბლიოთეკო </a:t>
            </a:r>
            <a:r>
              <a:rPr lang="ka-GE" sz="4300" i="1" dirty="0"/>
              <a:t>ფონდის მუდმივი შევსება</a:t>
            </a:r>
            <a:r>
              <a:rPr lang="ka-GE" sz="4300" i="1" dirty="0" smtClean="0"/>
              <a:t>;</a:t>
            </a:r>
          </a:p>
          <a:p>
            <a:pPr marL="168275" indent="-168275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4300" i="1" dirty="0" smtClean="0"/>
              <a:t>სასწავლო </a:t>
            </a:r>
            <a:r>
              <a:rPr lang="ka-GE" sz="4300" i="1" dirty="0"/>
              <a:t>და სამეცნიერო-კვლევითი პროექტებში ჩართვა</a:t>
            </a:r>
            <a:r>
              <a:rPr lang="ka-GE" sz="4300" i="1" dirty="0" smtClean="0"/>
              <a:t>;</a:t>
            </a:r>
          </a:p>
          <a:p>
            <a:pPr marL="168275" indent="-168275"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4300" i="1" dirty="0" smtClean="0"/>
              <a:t>სწავლების </a:t>
            </a:r>
            <a:r>
              <a:rPr lang="ka-GE" sz="4300" i="1" dirty="0"/>
              <a:t>პროცესში პრაქტიკული კომპონენტების გაძლიერება შრომის ბაზრის მოთხოვნების შესაბამისად</a:t>
            </a:r>
            <a:r>
              <a:rPr lang="ka-GE" sz="4300" i="1" dirty="0" smtClean="0"/>
              <a:t>.</a:t>
            </a:r>
            <a:endParaRPr lang="en-US" sz="4300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1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834" y="641864"/>
            <a:ext cx="8911687" cy="1015485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b="1" dirty="0" smtClean="0"/>
              <a:t>სტუდენტთა </a:t>
            </a:r>
            <a:r>
              <a:rPr lang="ka-GE" sz="3200" b="1" dirty="0" smtClean="0"/>
              <a:t>გამოკითხვა სწავლების დისტანციურ მეთოდთან დაკავშირებით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002" y="2068219"/>
            <a:ext cx="9685224" cy="4318293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ka-GE" b="1" i="1" dirty="0"/>
              <a:t>კვლევის </a:t>
            </a:r>
            <a:r>
              <a:rPr lang="ka-GE" b="1" i="1" dirty="0" smtClean="0"/>
              <a:t>მიზანი და საგანი -</a:t>
            </a:r>
            <a:r>
              <a:rPr lang="ka-GE" i="1" dirty="0" smtClean="0"/>
              <a:t> სოხუმის სახელმწიფო უნივერსიტეტში </a:t>
            </a:r>
            <a:r>
              <a:rPr lang="ka-GE" i="1" dirty="0" smtClean="0"/>
              <a:t>დისტანციური </a:t>
            </a:r>
            <a:r>
              <a:rPr lang="ka-GE" i="1" dirty="0"/>
              <a:t>სწავლების მიმდინარეობის </a:t>
            </a:r>
            <a:r>
              <a:rPr lang="ka-GE" i="1" dirty="0" smtClean="0"/>
              <a:t>კვლევა, დისტანციური </a:t>
            </a:r>
            <a:r>
              <a:rPr lang="ka-GE" i="1" dirty="0"/>
              <a:t>სწავლების დახვეწისა და </a:t>
            </a:r>
            <a:r>
              <a:rPr lang="ka-GE" i="1" dirty="0" smtClean="0"/>
              <a:t>განვითარების მიზნით.</a:t>
            </a:r>
            <a:endParaRPr lang="en-US" i="1" dirty="0"/>
          </a:p>
          <a:p>
            <a:endParaRPr lang="ka-GE" b="1" dirty="0" smtClean="0"/>
          </a:p>
          <a:p>
            <a:r>
              <a:rPr lang="ka-GE" b="1" i="1" dirty="0" smtClean="0"/>
              <a:t>კვლევის ინსტრუმენტები - </a:t>
            </a:r>
            <a:r>
              <a:rPr lang="ka-GE" i="1" dirty="0" smtClean="0"/>
              <a:t>კითხვარი ფოკუს-ჯგუფებისათვის</a:t>
            </a:r>
            <a:endParaRPr lang="en-US" i="1" dirty="0"/>
          </a:p>
          <a:p>
            <a:endParaRPr lang="ka-GE" b="1" dirty="0" smtClean="0"/>
          </a:p>
          <a:p>
            <a:pPr algn="just">
              <a:lnSpc>
                <a:spcPct val="160000"/>
              </a:lnSpc>
            </a:pPr>
            <a:r>
              <a:rPr lang="ka-GE" b="1" i="1" dirty="0" smtClean="0"/>
              <a:t>შერჩევა - </a:t>
            </a:r>
            <a:r>
              <a:rPr lang="ka-GE" i="1" dirty="0" smtClean="0"/>
              <a:t>რესპოდენტებად შეირჩა სოხუმის სახელმწიფო უნივერსიტეის შვიდივე ფაკულტეტის სტუდენტები, ძირითადად ბაკალავრები</a:t>
            </a:r>
            <a:endParaRPr lang="en-US" i="1" dirty="0"/>
          </a:p>
          <a:p>
            <a:endParaRPr lang="ka-GE" b="1" dirty="0" smtClean="0"/>
          </a:p>
          <a:p>
            <a:pPr algn="just">
              <a:lnSpc>
                <a:spcPct val="170000"/>
              </a:lnSpc>
            </a:pPr>
            <a:r>
              <a:rPr lang="ka-GE" b="1" i="1" dirty="0" smtClean="0"/>
              <a:t>კვლევის </a:t>
            </a:r>
            <a:r>
              <a:rPr lang="ka-GE" b="1" i="1" dirty="0"/>
              <a:t>ჩატარების </a:t>
            </a:r>
            <a:r>
              <a:rPr lang="ka-GE" b="1" i="1" dirty="0" smtClean="0"/>
              <a:t>პროცედურა - </a:t>
            </a:r>
            <a:r>
              <a:rPr lang="ka-GE" i="1" dirty="0" smtClean="0"/>
              <a:t>ფოკუს-ჯგუფები ფაკულტეტებისა და საგანამანათლებლო პროგრამების </a:t>
            </a:r>
            <a:r>
              <a:rPr lang="ka-GE" i="1" dirty="0" smtClean="0"/>
              <a:t>მიხედვით (</a:t>
            </a:r>
            <a:r>
              <a:rPr lang="en-US" i="1" dirty="0" smtClean="0"/>
              <a:t>google forms - </a:t>
            </a:r>
            <a:r>
              <a:rPr lang="ka-GE" i="1" dirty="0" smtClean="0"/>
              <a:t>ის გამოყენებით გამოკითხულ იქნა 2076 სტუდენტი)</a:t>
            </a:r>
          </a:p>
          <a:p>
            <a:pPr algn="just">
              <a:lnSpc>
                <a:spcPct val="170000"/>
              </a:lnSpc>
            </a:pPr>
            <a:r>
              <a:rPr lang="ka-GE" i="1" dirty="0" smtClean="0"/>
              <a:t>შედეგების </a:t>
            </a:r>
            <a:r>
              <a:rPr lang="ka-GE" i="1" dirty="0" err="1" smtClean="0"/>
              <a:t>ლინკი</a:t>
            </a:r>
            <a:endParaRPr lang="ka-GE" i="1" dirty="0" smtClean="0"/>
          </a:p>
          <a:p>
            <a:pPr marL="0" indent="0" algn="just">
              <a:lnSpc>
                <a:spcPct val="170000"/>
              </a:lnSpc>
              <a:buNone/>
            </a:pPr>
            <a:r>
              <a:rPr lang="en-US" i="1" dirty="0" smtClean="0"/>
              <a:t>https</a:t>
            </a:r>
            <a:r>
              <a:rPr lang="en-US" i="1" dirty="0"/>
              <a:t>://docs.google.com/forms/d/1tPECUOQXuvkENVwLPFE5nSIrWmRTTDRsOm1429ptE4M/edit#responses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34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7124" y="2843655"/>
            <a:ext cx="8911687" cy="169046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ka-GE" dirty="0" smtClean="0"/>
              <a:t>სოხუმის სახელმწიფო უნივერსიტეტი</a:t>
            </a:r>
            <a:br>
              <a:rPr lang="ka-GE" dirty="0" smtClean="0"/>
            </a:br>
            <a:r>
              <a:rPr lang="ka-GE" dirty="0" smtClean="0"/>
              <a:t>ხარისხის უზრუნველყოფის სამსახური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91936" y="5353274"/>
            <a:ext cx="6342061" cy="12046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ka-GE" sz="2400" dirty="0" smtClean="0">
                <a:latin typeface="+mn-lt"/>
              </a:rPr>
              <a:t>კონტაქტი</a:t>
            </a:r>
          </a:p>
          <a:p>
            <a:pPr algn="ctr">
              <a:lnSpc>
                <a:spcPct val="150000"/>
              </a:lnSpc>
            </a:pPr>
            <a:r>
              <a:rPr lang="ka-GE" sz="2400" dirty="0" smtClean="0">
                <a:latin typeface="+mn-lt"/>
              </a:rPr>
              <a:t>ელ ფოსტა - </a:t>
            </a:r>
            <a:r>
              <a:rPr lang="en-US" sz="2400" dirty="0" smtClean="0">
                <a:latin typeface="+mn-lt"/>
              </a:rPr>
              <a:t>qas@sou.edu.ge</a:t>
            </a:r>
            <a:endParaRPr lang="en-US" sz="2400" dirty="0">
              <a:latin typeface="+mn-lt"/>
            </a:endParaRPr>
          </a:p>
        </p:txBody>
      </p:sp>
      <p:pic>
        <p:nvPicPr>
          <p:cNvPr id="5" name="Picture 6" descr="logo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9449" y="462626"/>
            <a:ext cx="1378423" cy="1924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11198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414</TotalTime>
  <Words>406</Words>
  <Application>Microsoft Office PowerPoint</Application>
  <PresentationFormat>Widescreen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Sylfaen</vt:lpstr>
      <vt:lpstr>Wingdings</vt:lpstr>
      <vt:lpstr>Wingdings 3</vt:lpstr>
      <vt:lpstr>Wisp</vt:lpstr>
      <vt:lpstr>ხარისხის უზრუნველყოფის სამსახურის ანგარიში</vt:lpstr>
      <vt:lpstr>სასწავლო პროცესში ელექტრონული სწავლების ელემენტების გამოყენების ღონისძიებები </vt:lpstr>
      <vt:lpstr>საგანმანათლებლო პროგრამების აკრედიტაცია</vt:lpstr>
      <vt:lpstr>საგანმანათლებლო პროგრამების აკრედიტაცია</vt:lpstr>
      <vt:lpstr>PowerPoint Presentation</vt:lpstr>
      <vt:lpstr>სტუდენტთა ყოველწლიური გამოკითხვა</vt:lpstr>
      <vt:lpstr>PowerPoint Presentation</vt:lpstr>
      <vt:lpstr>სტუდენტთა გამოკითხვა სწავლების დისტანციურ მეთოდთან დაკავშირებით</vt:lpstr>
      <vt:lpstr>სოხუმის სახელმწიფო უნივერსიტეტი ხარისხის უზრუნველყოფის სამსახური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roma</dc:creator>
  <cp:lastModifiedBy>ROMA</cp:lastModifiedBy>
  <cp:revision>49</cp:revision>
  <dcterms:created xsi:type="dcterms:W3CDTF">2016-12-23T10:28:39Z</dcterms:created>
  <dcterms:modified xsi:type="dcterms:W3CDTF">2021-02-16T15:57:51Z</dcterms:modified>
</cp:coreProperties>
</file>